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0"/>
  </p:notesMasterIdLst>
  <p:sldIdLst>
    <p:sldId id="312" r:id="rId2"/>
    <p:sldId id="313" r:id="rId3"/>
    <p:sldId id="314" r:id="rId4"/>
    <p:sldId id="315" r:id="rId5"/>
    <p:sldId id="270" r:id="rId6"/>
    <p:sldId id="316" r:id="rId7"/>
    <p:sldId id="260" r:id="rId8"/>
    <p:sldId id="264" r:id="rId9"/>
    <p:sldId id="261" r:id="rId10"/>
    <p:sldId id="262" r:id="rId11"/>
    <p:sldId id="318" r:id="rId12"/>
    <p:sldId id="320" r:id="rId13"/>
    <p:sldId id="321" r:id="rId14"/>
    <p:sldId id="322" r:id="rId15"/>
    <p:sldId id="323" r:id="rId16"/>
    <p:sldId id="324" r:id="rId17"/>
    <p:sldId id="311" r:id="rId18"/>
    <p:sldId id="325" r:id="rId19"/>
    <p:sldId id="326" r:id="rId20"/>
    <p:sldId id="274" r:id="rId21"/>
    <p:sldId id="328" r:id="rId22"/>
    <p:sldId id="329" r:id="rId23"/>
    <p:sldId id="330" r:id="rId24"/>
    <p:sldId id="331" r:id="rId25"/>
    <p:sldId id="332" r:id="rId26"/>
    <p:sldId id="333" r:id="rId27"/>
    <p:sldId id="317" r:id="rId28"/>
    <p:sldId id="334" r:id="rId29"/>
  </p:sldIdLst>
  <p:sldSz cx="9144000" cy="5143500" type="screen16x9"/>
  <p:notesSz cx="6858000" cy="9144000"/>
  <p:embeddedFontLst>
    <p:embeddedFont>
      <p:font typeface="Anaheim" panose="020B0604020202020204" charset="0"/>
      <p:regular r:id="rId31"/>
    </p:embeddedFont>
    <p:embeddedFont>
      <p:font typeface="Assistant" pitchFamily="2" charset="-79"/>
      <p:regular r:id="rId32"/>
      <p:bold r:id="rId33"/>
    </p:embeddedFont>
    <p:embeddedFont>
      <p:font typeface="Cambria Math" panose="02040503050406030204" pitchFamily="18" charset="0"/>
      <p:regular r:id="rId34"/>
    </p:embeddedFont>
    <p:embeddedFont>
      <p:font typeface="Coda" panose="020B0604020202020204" charset="0"/>
      <p:regular r:id="rId35"/>
    </p:embeddedFont>
    <p:embeddedFont>
      <p:font typeface="Lato Light" panose="020F0502020204030203" pitchFamily="34" charset="0"/>
      <p:regular r:id="rId36"/>
      <p:italic r:id="rId37"/>
    </p:embeddedFont>
    <p:embeddedFont>
      <p:font typeface="Nunito Light" pitchFamily="2" charset="0"/>
      <p:regular r:id="rId38"/>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7BABA9-9E07-4BFF-9EAE-07C782E554A8}">
  <a:tblStyle styleId="{317BABA9-9E07-4BFF-9EAE-07C782E554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06BFCE-34DE-4CFA-A2F3-9AD4C1A2F6F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ed5d2ff45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ed5d2ff45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566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ed75f95cf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ed75f95c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ed75f95cf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ed75f95cf8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ed5b760b6a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ed5b760b6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ed75f95cf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ed75f95cf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ed5b760b6a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ed5b760b6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ed75f95cf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ed75f95c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ed75f95cf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ed75f95cf8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ed75f95cf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ed75f95c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8330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ed75f95cf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ed75f95c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29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ed75f95cf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ed75f95c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511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ed5b760b6a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ed5b760b6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47317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ed75f95cf8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ed75f95cf8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ed5b760b6a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ed5b760b6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54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ed5b760b6a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ed5b760b6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75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ed75f95cf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ed75f95cf8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ed75f95cf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ed75f95c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486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ed75f95cf8_1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ed75f95cf8_1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543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ed75f95cf8_1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ed75f95cf8_1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543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ed75f95cf8_1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ed75f95cf8_1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5573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ed5b760b6a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ed5b760b6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54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ed5b760b6a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ed5b760b6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75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ed75f95cf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ed75f95cf8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ed75f95cf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ed75f95c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486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ed5b760b6a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ed5b760b6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ed75f95cf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ed75f95cf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ed5b760b6a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ed5b760b6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707" t="5712" r="6069" b="5721"/>
          <a:stretch/>
        </p:blipFill>
        <p:spPr>
          <a:xfrm rot="5400000">
            <a:off x="-850850" y="851500"/>
            <a:ext cx="5142200" cy="3440500"/>
          </a:xfrm>
          <a:prstGeom prst="rect">
            <a:avLst/>
          </a:prstGeom>
          <a:noFill/>
          <a:ln>
            <a:noFill/>
          </a:ln>
        </p:spPr>
      </p:pic>
      <p:sp>
        <p:nvSpPr>
          <p:cNvPr id="10" name="Google Shape;10;p2"/>
          <p:cNvSpPr txBox="1">
            <a:spLocks noGrp="1"/>
          </p:cNvSpPr>
          <p:nvPr>
            <p:ph type="ctrTitle"/>
          </p:nvPr>
        </p:nvSpPr>
        <p:spPr>
          <a:xfrm>
            <a:off x="3595675" y="1986350"/>
            <a:ext cx="4835100" cy="2182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4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595675" y="4168550"/>
            <a:ext cx="4835100" cy="47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600">
                <a:solidFill>
                  <a:schemeClr val="dk1"/>
                </a:solidFill>
              </a:defRPr>
            </a:lvl1pPr>
            <a:lvl2pPr lvl="1" algn="ctr" rtl="0">
              <a:lnSpc>
                <a:spcPct val="115000"/>
              </a:lnSpc>
              <a:spcBef>
                <a:spcPts val="0"/>
              </a:spcBef>
              <a:spcAft>
                <a:spcPts val="0"/>
              </a:spcAft>
              <a:buSzPts val="1800"/>
              <a:buNone/>
              <a:defRPr sz="1800"/>
            </a:lvl2pPr>
            <a:lvl3pPr lvl="2" algn="ctr" rtl="0">
              <a:lnSpc>
                <a:spcPct val="115000"/>
              </a:lnSpc>
              <a:spcBef>
                <a:spcPts val="0"/>
              </a:spcBef>
              <a:spcAft>
                <a:spcPts val="0"/>
              </a:spcAft>
              <a:buSzPts val="1800"/>
              <a:buNone/>
              <a:defRPr sz="1800"/>
            </a:lvl3pPr>
            <a:lvl4pPr lvl="3" algn="ctr" rtl="0">
              <a:lnSpc>
                <a:spcPct val="115000"/>
              </a:lnSpc>
              <a:spcBef>
                <a:spcPts val="0"/>
              </a:spcBef>
              <a:spcAft>
                <a:spcPts val="0"/>
              </a:spcAft>
              <a:buSzPts val="1800"/>
              <a:buNone/>
              <a:defRPr sz="1800"/>
            </a:lvl4pPr>
            <a:lvl5pPr lvl="4" algn="ctr" rtl="0">
              <a:lnSpc>
                <a:spcPct val="115000"/>
              </a:lnSpc>
              <a:spcBef>
                <a:spcPts val="0"/>
              </a:spcBef>
              <a:spcAft>
                <a:spcPts val="0"/>
              </a:spcAft>
              <a:buSzPts val="1800"/>
              <a:buNone/>
              <a:defRPr sz="1800"/>
            </a:lvl5pPr>
            <a:lvl6pPr lvl="5" algn="ctr" rtl="0">
              <a:lnSpc>
                <a:spcPct val="115000"/>
              </a:lnSpc>
              <a:spcBef>
                <a:spcPts val="0"/>
              </a:spcBef>
              <a:spcAft>
                <a:spcPts val="0"/>
              </a:spcAft>
              <a:buSzPts val="1800"/>
              <a:buNone/>
              <a:defRPr sz="1800"/>
            </a:lvl6pPr>
            <a:lvl7pPr lvl="6" algn="ctr" rtl="0">
              <a:lnSpc>
                <a:spcPct val="115000"/>
              </a:lnSpc>
              <a:spcBef>
                <a:spcPts val="0"/>
              </a:spcBef>
              <a:spcAft>
                <a:spcPts val="0"/>
              </a:spcAft>
              <a:buSzPts val="1800"/>
              <a:buNone/>
              <a:defRPr sz="1800"/>
            </a:lvl7pPr>
            <a:lvl8pPr lvl="7" algn="ctr" rtl="0">
              <a:lnSpc>
                <a:spcPct val="115000"/>
              </a:lnSpc>
              <a:spcBef>
                <a:spcPts val="0"/>
              </a:spcBef>
              <a:spcAft>
                <a:spcPts val="0"/>
              </a:spcAft>
              <a:buSzPts val="1800"/>
              <a:buNone/>
              <a:defRPr sz="1800"/>
            </a:lvl8pPr>
            <a:lvl9pPr lvl="8" algn="ctr" rtl="0">
              <a:lnSpc>
                <a:spcPct val="115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4"/>
        <p:cNvGrpSpPr/>
        <p:nvPr/>
      </p:nvGrpSpPr>
      <p:grpSpPr>
        <a:xfrm>
          <a:off x="0" y="0"/>
          <a:ext cx="0" cy="0"/>
          <a:chOff x="0" y="0"/>
          <a:chExt cx="0" cy="0"/>
        </a:xfrm>
      </p:grpSpPr>
      <p:grpSp>
        <p:nvGrpSpPr>
          <p:cNvPr id="205" name="Google Shape;205;p31"/>
          <p:cNvGrpSpPr/>
          <p:nvPr/>
        </p:nvGrpSpPr>
        <p:grpSpPr>
          <a:xfrm>
            <a:off x="5018673" y="0"/>
            <a:ext cx="4125326" cy="5143501"/>
            <a:chOff x="5018673" y="0"/>
            <a:chExt cx="4125326" cy="5143501"/>
          </a:xfrm>
        </p:grpSpPr>
        <p:pic>
          <p:nvPicPr>
            <p:cNvPr id="206" name="Google Shape;206;p31"/>
            <p:cNvPicPr preferRelativeResize="0"/>
            <p:nvPr/>
          </p:nvPicPr>
          <p:blipFill rotWithShape="1">
            <a:blip r:embed="rId2">
              <a:alphaModFix/>
            </a:blip>
            <a:srcRect r="70806"/>
            <a:stretch/>
          </p:blipFill>
          <p:spPr>
            <a:xfrm>
              <a:off x="6891025" y="0"/>
              <a:ext cx="2252974" cy="5143501"/>
            </a:xfrm>
            <a:prstGeom prst="rect">
              <a:avLst/>
            </a:prstGeom>
            <a:noFill/>
            <a:ln>
              <a:noFill/>
            </a:ln>
          </p:spPr>
        </p:pic>
        <p:pic>
          <p:nvPicPr>
            <p:cNvPr id="207" name="Google Shape;207;p31"/>
            <p:cNvPicPr preferRelativeResize="0"/>
            <p:nvPr/>
          </p:nvPicPr>
          <p:blipFill>
            <a:blip r:embed="rId3">
              <a:alphaModFix/>
            </a:blip>
            <a:stretch>
              <a:fillRect/>
            </a:stretch>
          </p:blipFill>
          <p:spPr>
            <a:xfrm flipH="1">
              <a:off x="5018673" y="0"/>
              <a:ext cx="3659254" cy="5143499"/>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48"/>
        <p:cNvGrpSpPr/>
        <p:nvPr/>
      </p:nvGrpSpPr>
      <p:grpSpPr>
        <a:xfrm>
          <a:off x="0" y="0"/>
          <a:ext cx="0" cy="0"/>
          <a:chOff x="0" y="0"/>
          <a:chExt cx="0" cy="0"/>
        </a:xfrm>
      </p:grpSpPr>
      <p:pic>
        <p:nvPicPr>
          <p:cNvPr id="149" name="Google Shape;149;p25"/>
          <p:cNvPicPr preferRelativeResize="0"/>
          <p:nvPr/>
        </p:nvPicPr>
        <p:blipFill rotWithShape="1">
          <a:blip r:embed="rId2">
            <a:alphaModFix/>
          </a:blip>
          <a:srcRect r="70806"/>
          <a:stretch/>
        </p:blipFill>
        <p:spPr>
          <a:xfrm flipH="1">
            <a:off x="-37390" y="0"/>
            <a:ext cx="2252974" cy="5143501"/>
          </a:xfrm>
          <a:prstGeom prst="rect">
            <a:avLst/>
          </a:prstGeom>
          <a:noFill/>
          <a:ln>
            <a:noFill/>
          </a:ln>
        </p:spPr>
      </p:pic>
      <p:pic>
        <p:nvPicPr>
          <p:cNvPr id="150" name="Google Shape;150;p25"/>
          <p:cNvPicPr preferRelativeResize="0"/>
          <p:nvPr/>
        </p:nvPicPr>
        <p:blipFill>
          <a:blip r:embed="rId3">
            <a:alphaModFix/>
          </a:blip>
          <a:stretch>
            <a:fillRect/>
          </a:stretch>
        </p:blipFill>
        <p:spPr>
          <a:xfrm>
            <a:off x="502257" y="0"/>
            <a:ext cx="3659254" cy="5143499"/>
          </a:xfrm>
          <a:prstGeom prst="rect">
            <a:avLst/>
          </a:prstGeom>
          <a:noFill/>
          <a:ln>
            <a:noFill/>
          </a:ln>
        </p:spPr>
      </p:pic>
      <p:pic>
        <p:nvPicPr>
          <p:cNvPr id="151" name="Google Shape;151;p25"/>
          <p:cNvPicPr preferRelativeResize="0"/>
          <p:nvPr/>
        </p:nvPicPr>
        <p:blipFill>
          <a:blip r:embed="rId3">
            <a:alphaModFix/>
          </a:blip>
          <a:stretch>
            <a:fillRect/>
          </a:stretch>
        </p:blipFill>
        <p:spPr>
          <a:xfrm>
            <a:off x="306907" y="0"/>
            <a:ext cx="3659254" cy="5143499"/>
          </a:xfrm>
          <a:prstGeom prst="rect">
            <a:avLst/>
          </a:prstGeom>
          <a:noFill/>
          <a:ln>
            <a:noFill/>
          </a:ln>
        </p:spPr>
      </p:pic>
      <p:sp>
        <p:nvSpPr>
          <p:cNvPr id="152" name="Google Shape;152;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3" name="Google Shape;153;p25"/>
          <p:cNvSpPr txBox="1">
            <a:spLocks noGrp="1"/>
          </p:cNvSpPr>
          <p:nvPr>
            <p:ph type="subTitle" idx="1"/>
          </p:nvPr>
        </p:nvSpPr>
        <p:spPr>
          <a:xfrm>
            <a:off x="937625" y="2332395"/>
            <a:ext cx="2175300" cy="1015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4" name="Google Shape;154;p25"/>
          <p:cNvSpPr txBox="1">
            <a:spLocks noGrp="1"/>
          </p:cNvSpPr>
          <p:nvPr>
            <p:ph type="subTitle" idx="2"/>
          </p:nvPr>
        </p:nvSpPr>
        <p:spPr>
          <a:xfrm>
            <a:off x="3484347" y="3322995"/>
            <a:ext cx="2175300" cy="1015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5" name="Google Shape;155;p25"/>
          <p:cNvSpPr txBox="1">
            <a:spLocks noGrp="1"/>
          </p:cNvSpPr>
          <p:nvPr>
            <p:ph type="subTitle" idx="3"/>
          </p:nvPr>
        </p:nvSpPr>
        <p:spPr>
          <a:xfrm>
            <a:off x="6031075" y="2332395"/>
            <a:ext cx="2175300" cy="1015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6" name="Google Shape;156;p25"/>
          <p:cNvSpPr txBox="1">
            <a:spLocks noGrp="1"/>
          </p:cNvSpPr>
          <p:nvPr>
            <p:ph type="subTitle" idx="4"/>
          </p:nvPr>
        </p:nvSpPr>
        <p:spPr>
          <a:xfrm>
            <a:off x="937625" y="1676879"/>
            <a:ext cx="2175300" cy="660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algn="ctr" rtl="0">
              <a:lnSpc>
                <a:spcPct val="115000"/>
              </a:lnSpc>
              <a:spcBef>
                <a:spcPts val="0"/>
              </a:spcBef>
              <a:spcAft>
                <a:spcPts val="0"/>
              </a:spcAft>
              <a:buSzPts val="2400"/>
              <a:buFont typeface="Coda"/>
              <a:buNone/>
              <a:defRPr sz="2400">
                <a:latin typeface="Coda"/>
                <a:ea typeface="Coda"/>
                <a:cs typeface="Coda"/>
                <a:sym typeface="Coda"/>
              </a:defRPr>
            </a:lvl2pPr>
            <a:lvl3pPr lvl="2" algn="ctr" rtl="0">
              <a:lnSpc>
                <a:spcPct val="115000"/>
              </a:lnSpc>
              <a:spcBef>
                <a:spcPts val="0"/>
              </a:spcBef>
              <a:spcAft>
                <a:spcPts val="0"/>
              </a:spcAft>
              <a:buSzPts val="2400"/>
              <a:buFont typeface="Coda"/>
              <a:buNone/>
              <a:defRPr sz="2400">
                <a:latin typeface="Coda"/>
                <a:ea typeface="Coda"/>
                <a:cs typeface="Coda"/>
                <a:sym typeface="Coda"/>
              </a:defRPr>
            </a:lvl3pPr>
            <a:lvl4pPr lvl="3" algn="ctr" rtl="0">
              <a:lnSpc>
                <a:spcPct val="115000"/>
              </a:lnSpc>
              <a:spcBef>
                <a:spcPts val="0"/>
              </a:spcBef>
              <a:spcAft>
                <a:spcPts val="0"/>
              </a:spcAft>
              <a:buSzPts val="2400"/>
              <a:buFont typeface="Coda"/>
              <a:buNone/>
              <a:defRPr sz="2400">
                <a:latin typeface="Coda"/>
                <a:ea typeface="Coda"/>
                <a:cs typeface="Coda"/>
                <a:sym typeface="Coda"/>
              </a:defRPr>
            </a:lvl4pPr>
            <a:lvl5pPr lvl="4" algn="ctr" rtl="0">
              <a:lnSpc>
                <a:spcPct val="115000"/>
              </a:lnSpc>
              <a:spcBef>
                <a:spcPts val="0"/>
              </a:spcBef>
              <a:spcAft>
                <a:spcPts val="0"/>
              </a:spcAft>
              <a:buSzPts val="2400"/>
              <a:buFont typeface="Coda"/>
              <a:buNone/>
              <a:defRPr sz="2400">
                <a:latin typeface="Coda"/>
                <a:ea typeface="Coda"/>
                <a:cs typeface="Coda"/>
                <a:sym typeface="Coda"/>
              </a:defRPr>
            </a:lvl5pPr>
            <a:lvl6pPr lvl="5" algn="ctr" rtl="0">
              <a:lnSpc>
                <a:spcPct val="115000"/>
              </a:lnSpc>
              <a:spcBef>
                <a:spcPts val="0"/>
              </a:spcBef>
              <a:spcAft>
                <a:spcPts val="0"/>
              </a:spcAft>
              <a:buSzPts val="2400"/>
              <a:buFont typeface="Coda"/>
              <a:buNone/>
              <a:defRPr sz="2400">
                <a:latin typeface="Coda"/>
                <a:ea typeface="Coda"/>
                <a:cs typeface="Coda"/>
                <a:sym typeface="Coda"/>
              </a:defRPr>
            </a:lvl6pPr>
            <a:lvl7pPr lvl="6" algn="ctr" rtl="0">
              <a:lnSpc>
                <a:spcPct val="115000"/>
              </a:lnSpc>
              <a:spcBef>
                <a:spcPts val="0"/>
              </a:spcBef>
              <a:spcAft>
                <a:spcPts val="0"/>
              </a:spcAft>
              <a:buSzPts val="2400"/>
              <a:buFont typeface="Coda"/>
              <a:buNone/>
              <a:defRPr sz="2400">
                <a:latin typeface="Coda"/>
                <a:ea typeface="Coda"/>
                <a:cs typeface="Coda"/>
                <a:sym typeface="Coda"/>
              </a:defRPr>
            </a:lvl7pPr>
            <a:lvl8pPr lvl="7" algn="ctr" rtl="0">
              <a:lnSpc>
                <a:spcPct val="115000"/>
              </a:lnSpc>
              <a:spcBef>
                <a:spcPts val="0"/>
              </a:spcBef>
              <a:spcAft>
                <a:spcPts val="0"/>
              </a:spcAft>
              <a:buSzPts val="2400"/>
              <a:buFont typeface="Coda"/>
              <a:buNone/>
              <a:defRPr sz="2400">
                <a:latin typeface="Coda"/>
                <a:ea typeface="Coda"/>
                <a:cs typeface="Coda"/>
                <a:sym typeface="Coda"/>
              </a:defRPr>
            </a:lvl8pPr>
            <a:lvl9pPr lvl="8" algn="ctr" rtl="0">
              <a:lnSpc>
                <a:spcPct val="115000"/>
              </a:lnSpc>
              <a:spcBef>
                <a:spcPts val="0"/>
              </a:spcBef>
              <a:spcAft>
                <a:spcPts val="0"/>
              </a:spcAft>
              <a:buSzPts val="2400"/>
              <a:buFont typeface="Coda"/>
              <a:buNone/>
              <a:defRPr sz="2400">
                <a:latin typeface="Coda"/>
                <a:ea typeface="Coda"/>
                <a:cs typeface="Coda"/>
                <a:sym typeface="Coda"/>
              </a:defRPr>
            </a:lvl9pPr>
          </a:lstStyle>
          <a:p>
            <a:endParaRPr/>
          </a:p>
        </p:txBody>
      </p:sp>
      <p:sp>
        <p:nvSpPr>
          <p:cNvPr id="157" name="Google Shape;157;p25"/>
          <p:cNvSpPr txBox="1">
            <a:spLocks noGrp="1"/>
          </p:cNvSpPr>
          <p:nvPr>
            <p:ph type="subTitle" idx="5"/>
          </p:nvPr>
        </p:nvSpPr>
        <p:spPr>
          <a:xfrm>
            <a:off x="3484350" y="2667479"/>
            <a:ext cx="2175300" cy="660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algn="ctr" rtl="0">
              <a:lnSpc>
                <a:spcPct val="115000"/>
              </a:lnSpc>
              <a:spcBef>
                <a:spcPts val="0"/>
              </a:spcBef>
              <a:spcAft>
                <a:spcPts val="0"/>
              </a:spcAft>
              <a:buSzPts val="2400"/>
              <a:buFont typeface="Coda"/>
              <a:buNone/>
              <a:defRPr sz="2400">
                <a:latin typeface="Coda"/>
                <a:ea typeface="Coda"/>
                <a:cs typeface="Coda"/>
                <a:sym typeface="Coda"/>
              </a:defRPr>
            </a:lvl2pPr>
            <a:lvl3pPr lvl="2" algn="ctr" rtl="0">
              <a:lnSpc>
                <a:spcPct val="115000"/>
              </a:lnSpc>
              <a:spcBef>
                <a:spcPts val="0"/>
              </a:spcBef>
              <a:spcAft>
                <a:spcPts val="0"/>
              </a:spcAft>
              <a:buSzPts val="2400"/>
              <a:buFont typeface="Coda"/>
              <a:buNone/>
              <a:defRPr sz="2400">
                <a:latin typeface="Coda"/>
                <a:ea typeface="Coda"/>
                <a:cs typeface="Coda"/>
                <a:sym typeface="Coda"/>
              </a:defRPr>
            </a:lvl3pPr>
            <a:lvl4pPr lvl="3" algn="ctr" rtl="0">
              <a:lnSpc>
                <a:spcPct val="115000"/>
              </a:lnSpc>
              <a:spcBef>
                <a:spcPts val="0"/>
              </a:spcBef>
              <a:spcAft>
                <a:spcPts val="0"/>
              </a:spcAft>
              <a:buSzPts val="2400"/>
              <a:buFont typeface="Coda"/>
              <a:buNone/>
              <a:defRPr sz="2400">
                <a:latin typeface="Coda"/>
                <a:ea typeface="Coda"/>
                <a:cs typeface="Coda"/>
                <a:sym typeface="Coda"/>
              </a:defRPr>
            </a:lvl4pPr>
            <a:lvl5pPr lvl="4" algn="ctr" rtl="0">
              <a:lnSpc>
                <a:spcPct val="115000"/>
              </a:lnSpc>
              <a:spcBef>
                <a:spcPts val="0"/>
              </a:spcBef>
              <a:spcAft>
                <a:spcPts val="0"/>
              </a:spcAft>
              <a:buSzPts val="2400"/>
              <a:buFont typeface="Coda"/>
              <a:buNone/>
              <a:defRPr sz="2400">
                <a:latin typeface="Coda"/>
                <a:ea typeface="Coda"/>
                <a:cs typeface="Coda"/>
                <a:sym typeface="Coda"/>
              </a:defRPr>
            </a:lvl5pPr>
            <a:lvl6pPr lvl="5" algn="ctr" rtl="0">
              <a:lnSpc>
                <a:spcPct val="115000"/>
              </a:lnSpc>
              <a:spcBef>
                <a:spcPts val="0"/>
              </a:spcBef>
              <a:spcAft>
                <a:spcPts val="0"/>
              </a:spcAft>
              <a:buSzPts val="2400"/>
              <a:buFont typeface="Coda"/>
              <a:buNone/>
              <a:defRPr sz="2400">
                <a:latin typeface="Coda"/>
                <a:ea typeface="Coda"/>
                <a:cs typeface="Coda"/>
                <a:sym typeface="Coda"/>
              </a:defRPr>
            </a:lvl6pPr>
            <a:lvl7pPr lvl="6" algn="ctr" rtl="0">
              <a:lnSpc>
                <a:spcPct val="115000"/>
              </a:lnSpc>
              <a:spcBef>
                <a:spcPts val="0"/>
              </a:spcBef>
              <a:spcAft>
                <a:spcPts val="0"/>
              </a:spcAft>
              <a:buSzPts val="2400"/>
              <a:buFont typeface="Coda"/>
              <a:buNone/>
              <a:defRPr sz="2400">
                <a:latin typeface="Coda"/>
                <a:ea typeface="Coda"/>
                <a:cs typeface="Coda"/>
                <a:sym typeface="Coda"/>
              </a:defRPr>
            </a:lvl7pPr>
            <a:lvl8pPr lvl="7" algn="ctr" rtl="0">
              <a:lnSpc>
                <a:spcPct val="115000"/>
              </a:lnSpc>
              <a:spcBef>
                <a:spcPts val="0"/>
              </a:spcBef>
              <a:spcAft>
                <a:spcPts val="0"/>
              </a:spcAft>
              <a:buSzPts val="2400"/>
              <a:buFont typeface="Coda"/>
              <a:buNone/>
              <a:defRPr sz="2400">
                <a:latin typeface="Coda"/>
                <a:ea typeface="Coda"/>
                <a:cs typeface="Coda"/>
                <a:sym typeface="Coda"/>
              </a:defRPr>
            </a:lvl8pPr>
            <a:lvl9pPr lvl="8" algn="ctr" rtl="0">
              <a:lnSpc>
                <a:spcPct val="115000"/>
              </a:lnSpc>
              <a:spcBef>
                <a:spcPts val="0"/>
              </a:spcBef>
              <a:spcAft>
                <a:spcPts val="0"/>
              </a:spcAft>
              <a:buSzPts val="2400"/>
              <a:buFont typeface="Coda"/>
              <a:buNone/>
              <a:defRPr sz="2400">
                <a:latin typeface="Coda"/>
                <a:ea typeface="Coda"/>
                <a:cs typeface="Coda"/>
                <a:sym typeface="Coda"/>
              </a:defRPr>
            </a:lvl9pPr>
          </a:lstStyle>
          <a:p>
            <a:endParaRPr/>
          </a:p>
        </p:txBody>
      </p:sp>
      <p:sp>
        <p:nvSpPr>
          <p:cNvPr id="158" name="Google Shape;158;p25"/>
          <p:cNvSpPr txBox="1">
            <a:spLocks noGrp="1"/>
          </p:cNvSpPr>
          <p:nvPr>
            <p:ph type="subTitle" idx="6"/>
          </p:nvPr>
        </p:nvSpPr>
        <p:spPr>
          <a:xfrm>
            <a:off x="6031075" y="1676879"/>
            <a:ext cx="2175300" cy="660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algn="ctr" rtl="0">
              <a:lnSpc>
                <a:spcPct val="115000"/>
              </a:lnSpc>
              <a:spcBef>
                <a:spcPts val="0"/>
              </a:spcBef>
              <a:spcAft>
                <a:spcPts val="0"/>
              </a:spcAft>
              <a:buSzPts val="2400"/>
              <a:buFont typeface="Coda"/>
              <a:buNone/>
              <a:defRPr sz="2400">
                <a:latin typeface="Coda"/>
                <a:ea typeface="Coda"/>
                <a:cs typeface="Coda"/>
                <a:sym typeface="Coda"/>
              </a:defRPr>
            </a:lvl2pPr>
            <a:lvl3pPr lvl="2" algn="ctr" rtl="0">
              <a:lnSpc>
                <a:spcPct val="115000"/>
              </a:lnSpc>
              <a:spcBef>
                <a:spcPts val="0"/>
              </a:spcBef>
              <a:spcAft>
                <a:spcPts val="0"/>
              </a:spcAft>
              <a:buSzPts val="2400"/>
              <a:buFont typeface="Coda"/>
              <a:buNone/>
              <a:defRPr sz="2400">
                <a:latin typeface="Coda"/>
                <a:ea typeface="Coda"/>
                <a:cs typeface="Coda"/>
                <a:sym typeface="Coda"/>
              </a:defRPr>
            </a:lvl3pPr>
            <a:lvl4pPr lvl="3" algn="ctr" rtl="0">
              <a:lnSpc>
                <a:spcPct val="115000"/>
              </a:lnSpc>
              <a:spcBef>
                <a:spcPts val="0"/>
              </a:spcBef>
              <a:spcAft>
                <a:spcPts val="0"/>
              </a:spcAft>
              <a:buSzPts val="2400"/>
              <a:buFont typeface="Coda"/>
              <a:buNone/>
              <a:defRPr sz="2400">
                <a:latin typeface="Coda"/>
                <a:ea typeface="Coda"/>
                <a:cs typeface="Coda"/>
                <a:sym typeface="Coda"/>
              </a:defRPr>
            </a:lvl4pPr>
            <a:lvl5pPr lvl="4" algn="ctr" rtl="0">
              <a:lnSpc>
                <a:spcPct val="115000"/>
              </a:lnSpc>
              <a:spcBef>
                <a:spcPts val="0"/>
              </a:spcBef>
              <a:spcAft>
                <a:spcPts val="0"/>
              </a:spcAft>
              <a:buSzPts val="2400"/>
              <a:buFont typeface="Coda"/>
              <a:buNone/>
              <a:defRPr sz="2400">
                <a:latin typeface="Coda"/>
                <a:ea typeface="Coda"/>
                <a:cs typeface="Coda"/>
                <a:sym typeface="Coda"/>
              </a:defRPr>
            </a:lvl5pPr>
            <a:lvl6pPr lvl="5" algn="ctr" rtl="0">
              <a:lnSpc>
                <a:spcPct val="115000"/>
              </a:lnSpc>
              <a:spcBef>
                <a:spcPts val="0"/>
              </a:spcBef>
              <a:spcAft>
                <a:spcPts val="0"/>
              </a:spcAft>
              <a:buSzPts val="2400"/>
              <a:buFont typeface="Coda"/>
              <a:buNone/>
              <a:defRPr sz="2400">
                <a:latin typeface="Coda"/>
                <a:ea typeface="Coda"/>
                <a:cs typeface="Coda"/>
                <a:sym typeface="Coda"/>
              </a:defRPr>
            </a:lvl6pPr>
            <a:lvl7pPr lvl="6" algn="ctr" rtl="0">
              <a:lnSpc>
                <a:spcPct val="115000"/>
              </a:lnSpc>
              <a:spcBef>
                <a:spcPts val="0"/>
              </a:spcBef>
              <a:spcAft>
                <a:spcPts val="0"/>
              </a:spcAft>
              <a:buSzPts val="2400"/>
              <a:buFont typeface="Coda"/>
              <a:buNone/>
              <a:defRPr sz="2400">
                <a:latin typeface="Coda"/>
                <a:ea typeface="Coda"/>
                <a:cs typeface="Coda"/>
                <a:sym typeface="Coda"/>
              </a:defRPr>
            </a:lvl7pPr>
            <a:lvl8pPr lvl="7" algn="ctr" rtl="0">
              <a:lnSpc>
                <a:spcPct val="115000"/>
              </a:lnSpc>
              <a:spcBef>
                <a:spcPts val="0"/>
              </a:spcBef>
              <a:spcAft>
                <a:spcPts val="0"/>
              </a:spcAft>
              <a:buSzPts val="2400"/>
              <a:buFont typeface="Coda"/>
              <a:buNone/>
              <a:defRPr sz="2400">
                <a:latin typeface="Coda"/>
                <a:ea typeface="Coda"/>
                <a:cs typeface="Coda"/>
                <a:sym typeface="Coda"/>
              </a:defRPr>
            </a:lvl8pPr>
            <a:lvl9pPr lvl="8" algn="ctr" rtl="0">
              <a:lnSpc>
                <a:spcPct val="115000"/>
              </a:lnSpc>
              <a:spcBef>
                <a:spcPts val="0"/>
              </a:spcBef>
              <a:spcAft>
                <a:spcPts val="0"/>
              </a:spcAft>
              <a:buSzPts val="2400"/>
              <a:buFont typeface="Coda"/>
              <a:buNone/>
              <a:defRPr sz="2400">
                <a:latin typeface="Coda"/>
                <a:ea typeface="Coda"/>
                <a:cs typeface="Coda"/>
                <a:sym typeface="Coda"/>
              </a:defRPr>
            </a:lvl9pPr>
          </a:lstStyle>
          <a:p>
            <a:endParaRPr/>
          </a:p>
        </p:txBody>
      </p:sp>
    </p:spTree>
    <p:extLst>
      <p:ext uri="{BB962C8B-B14F-4D97-AF65-F5344CB8AC3E}">
        <p14:creationId xmlns:p14="http://schemas.microsoft.com/office/powerpoint/2010/main" val="2590927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2449050" y="539500"/>
            <a:ext cx="4245900" cy="66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3" name="Google Shape;113;p19"/>
          <p:cNvSpPr txBox="1">
            <a:spLocks noGrp="1"/>
          </p:cNvSpPr>
          <p:nvPr>
            <p:ph type="subTitle" idx="1"/>
          </p:nvPr>
        </p:nvSpPr>
        <p:spPr>
          <a:xfrm>
            <a:off x="2449050" y="1207300"/>
            <a:ext cx="4245900" cy="66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4" name="Google Shape;114;p19"/>
          <p:cNvGrpSpPr/>
          <p:nvPr/>
        </p:nvGrpSpPr>
        <p:grpSpPr>
          <a:xfrm>
            <a:off x="6492099" y="0"/>
            <a:ext cx="2651899" cy="5143501"/>
            <a:chOff x="6492099" y="0"/>
            <a:chExt cx="2651899" cy="5143501"/>
          </a:xfrm>
        </p:grpSpPr>
        <p:pic>
          <p:nvPicPr>
            <p:cNvPr id="115" name="Google Shape;115;p19"/>
            <p:cNvPicPr preferRelativeResize="0"/>
            <p:nvPr/>
          </p:nvPicPr>
          <p:blipFill rotWithShape="1">
            <a:blip r:embed="rId2">
              <a:alphaModFix/>
            </a:blip>
            <a:srcRect r="70806"/>
            <a:stretch/>
          </p:blipFill>
          <p:spPr>
            <a:xfrm>
              <a:off x="6891025" y="0"/>
              <a:ext cx="2252974" cy="5143501"/>
            </a:xfrm>
            <a:prstGeom prst="rect">
              <a:avLst/>
            </a:prstGeom>
            <a:noFill/>
            <a:ln>
              <a:noFill/>
            </a:ln>
          </p:spPr>
        </p:pic>
        <p:pic>
          <p:nvPicPr>
            <p:cNvPr id="116" name="Google Shape;116;p19"/>
            <p:cNvPicPr preferRelativeResize="0"/>
            <p:nvPr/>
          </p:nvPicPr>
          <p:blipFill>
            <a:blip r:embed="rId3">
              <a:alphaModFix/>
            </a:blip>
            <a:stretch>
              <a:fillRect/>
            </a:stretch>
          </p:blipFill>
          <p:spPr>
            <a:xfrm flipH="1">
              <a:off x="6492099" y="0"/>
              <a:ext cx="2185825" cy="5143499"/>
            </a:xfrm>
            <a:prstGeom prst="rect">
              <a:avLst/>
            </a:prstGeom>
            <a:noFill/>
            <a:ln>
              <a:noFill/>
            </a:ln>
          </p:spPr>
        </p:pic>
      </p:grpSp>
    </p:spTree>
    <p:extLst>
      <p:ext uri="{BB962C8B-B14F-4D97-AF65-F5344CB8AC3E}">
        <p14:creationId xmlns:p14="http://schemas.microsoft.com/office/powerpoint/2010/main" val="1149180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l="41273" t="10860" b="-10860"/>
          <a:stretch/>
        </p:blipFill>
        <p:spPr>
          <a:xfrm rot="5400000">
            <a:off x="3643126" y="-357376"/>
            <a:ext cx="5153172" cy="5848575"/>
          </a:xfrm>
          <a:prstGeom prst="rect">
            <a:avLst/>
          </a:prstGeom>
          <a:noFill/>
          <a:ln>
            <a:noFill/>
          </a:ln>
        </p:spPr>
      </p:pic>
      <p:pic>
        <p:nvPicPr>
          <p:cNvPr id="14" name="Google Shape;14;p3"/>
          <p:cNvPicPr preferRelativeResize="0"/>
          <p:nvPr/>
        </p:nvPicPr>
        <p:blipFill>
          <a:blip r:embed="rId3">
            <a:alphaModFix/>
          </a:blip>
          <a:stretch>
            <a:fillRect/>
          </a:stretch>
        </p:blipFill>
        <p:spPr>
          <a:xfrm flipH="1">
            <a:off x="3264098" y="0"/>
            <a:ext cx="3659254" cy="5143499"/>
          </a:xfrm>
          <a:prstGeom prst="rect">
            <a:avLst/>
          </a:prstGeom>
          <a:noFill/>
          <a:ln>
            <a:noFill/>
          </a:ln>
        </p:spPr>
      </p:pic>
      <p:pic>
        <p:nvPicPr>
          <p:cNvPr id="15" name="Google Shape;15;p3"/>
          <p:cNvPicPr preferRelativeResize="0"/>
          <p:nvPr/>
        </p:nvPicPr>
        <p:blipFill>
          <a:blip r:embed="rId3">
            <a:alphaModFix/>
          </a:blip>
          <a:stretch>
            <a:fillRect/>
          </a:stretch>
        </p:blipFill>
        <p:spPr>
          <a:xfrm flipH="1">
            <a:off x="3226323" y="0"/>
            <a:ext cx="3659254" cy="5143499"/>
          </a:xfrm>
          <a:prstGeom prst="rect">
            <a:avLst/>
          </a:prstGeom>
          <a:noFill/>
          <a:ln>
            <a:noFill/>
          </a:ln>
        </p:spPr>
      </p:pic>
      <p:sp>
        <p:nvSpPr>
          <p:cNvPr id="16" name="Google Shape;16;p3"/>
          <p:cNvSpPr txBox="1">
            <a:spLocks noGrp="1"/>
          </p:cNvSpPr>
          <p:nvPr>
            <p:ph type="title"/>
          </p:nvPr>
        </p:nvSpPr>
        <p:spPr>
          <a:xfrm>
            <a:off x="1102425" y="2119738"/>
            <a:ext cx="3928500" cy="144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2240625" y="1280038"/>
            <a:ext cx="16521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a:spLocks noGrp="1"/>
          </p:cNvSpPr>
          <p:nvPr>
            <p:ph type="subTitle" idx="1"/>
          </p:nvPr>
        </p:nvSpPr>
        <p:spPr>
          <a:xfrm>
            <a:off x="1102425" y="3564663"/>
            <a:ext cx="3928500" cy="375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grpSp>
        <p:nvGrpSpPr>
          <p:cNvPr id="42" name="Google Shape;42;p7"/>
          <p:cNvGrpSpPr/>
          <p:nvPr/>
        </p:nvGrpSpPr>
        <p:grpSpPr>
          <a:xfrm>
            <a:off x="6650150" y="0"/>
            <a:ext cx="2908624" cy="5143501"/>
            <a:chOff x="6650150" y="0"/>
            <a:chExt cx="2908624" cy="5143501"/>
          </a:xfrm>
        </p:grpSpPr>
        <p:pic>
          <p:nvPicPr>
            <p:cNvPr id="43" name="Google Shape;43;p7"/>
            <p:cNvPicPr preferRelativeResize="0"/>
            <p:nvPr/>
          </p:nvPicPr>
          <p:blipFill rotWithShape="1">
            <a:blip r:embed="rId2">
              <a:alphaModFix/>
            </a:blip>
            <a:srcRect l="29748" r="41057"/>
            <a:stretch/>
          </p:blipFill>
          <p:spPr>
            <a:xfrm>
              <a:off x="6891025" y="0"/>
              <a:ext cx="2252974" cy="5143501"/>
            </a:xfrm>
            <a:prstGeom prst="rect">
              <a:avLst/>
            </a:prstGeom>
            <a:noFill/>
            <a:ln>
              <a:noFill/>
            </a:ln>
          </p:spPr>
        </p:pic>
        <p:pic>
          <p:nvPicPr>
            <p:cNvPr id="44" name="Google Shape;44;p7"/>
            <p:cNvPicPr preferRelativeResize="0"/>
            <p:nvPr/>
          </p:nvPicPr>
          <p:blipFill>
            <a:blip r:embed="rId3">
              <a:alphaModFix/>
            </a:blip>
            <a:stretch>
              <a:fillRect/>
            </a:stretch>
          </p:blipFill>
          <p:spPr>
            <a:xfrm flipH="1">
              <a:off x="6650150" y="0"/>
              <a:ext cx="2908624" cy="5143499"/>
            </a:xfrm>
            <a:prstGeom prst="rect">
              <a:avLst/>
            </a:prstGeom>
            <a:noFill/>
            <a:ln>
              <a:noFill/>
            </a:ln>
          </p:spPr>
        </p:pic>
      </p:grpSp>
      <p:sp>
        <p:nvSpPr>
          <p:cNvPr id="45" name="Google Shape;45;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7"/>
          <p:cNvSpPr txBox="1">
            <a:spLocks noGrp="1"/>
          </p:cNvSpPr>
          <p:nvPr>
            <p:ph type="subTitle" idx="1"/>
          </p:nvPr>
        </p:nvSpPr>
        <p:spPr>
          <a:xfrm>
            <a:off x="2424600" y="1727375"/>
            <a:ext cx="4294800" cy="21264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1600"/>
              <a:buChar char="●"/>
              <a:defRPr/>
            </a:lvl1pPr>
            <a:lvl2pPr lvl="1" algn="ctr" rtl="0">
              <a:lnSpc>
                <a:spcPct val="115000"/>
              </a:lnSpc>
              <a:spcBef>
                <a:spcPts val="0"/>
              </a:spcBef>
              <a:spcAft>
                <a:spcPts val="0"/>
              </a:spcAft>
              <a:buClr>
                <a:srgbClr val="E76A28"/>
              </a:buClr>
              <a:buSzPts val="1600"/>
              <a:buFont typeface="Nunito Light"/>
              <a:buChar char="○"/>
              <a:defRPr/>
            </a:lvl2pPr>
            <a:lvl3pPr lvl="2" algn="ctr" rtl="0">
              <a:lnSpc>
                <a:spcPct val="115000"/>
              </a:lnSpc>
              <a:spcBef>
                <a:spcPts val="0"/>
              </a:spcBef>
              <a:spcAft>
                <a:spcPts val="0"/>
              </a:spcAft>
              <a:buClr>
                <a:srgbClr val="E76A28"/>
              </a:buClr>
              <a:buSzPts val="1500"/>
              <a:buFont typeface="Nunito Light"/>
              <a:buChar char="■"/>
              <a:defRPr/>
            </a:lvl3pPr>
            <a:lvl4pPr lvl="3" algn="ctr" rtl="0">
              <a:lnSpc>
                <a:spcPct val="115000"/>
              </a:lnSpc>
              <a:spcBef>
                <a:spcPts val="0"/>
              </a:spcBef>
              <a:spcAft>
                <a:spcPts val="0"/>
              </a:spcAft>
              <a:buClr>
                <a:srgbClr val="E76A28"/>
              </a:buClr>
              <a:buSzPts val="1500"/>
              <a:buFont typeface="Nunito Light"/>
              <a:buChar char="●"/>
              <a:defRPr/>
            </a:lvl4pPr>
            <a:lvl5pPr lvl="4" algn="ctr" rtl="0">
              <a:lnSpc>
                <a:spcPct val="115000"/>
              </a:lnSpc>
              <a:spcBef>
                <a:spcPts val="0"/>
              </a:spcBef>
              <a:spcAft>
                <a:spcPts val="0"/>
              </a:spcAft>
              <a:buClr>
                <a:srgbClr val="E76A28"/>
              </a:buClr>
              <a:buSzPts val="1400"/>
              <a:buFont typeface="Nunito Light"/>
              <a:buChar char="○"/>
              <a:defRPr/>
            </a:lvl5pPr>
            <a:lvl6pPr lvl="5" algn="ctr" rtl="0">
              <a:lnSpc>
                <a:spcPct val="115000"/>
              </a:lnSpc>
              <a:spcBef>
                <a:spcPts val="0"/>
              </a:spcBef>
              <a:spcAft>
                <a:spcPts val="0"/>
              </a:spcAft>
              <a:buClr>
                <a:srgbClr val="999999"/>
              </a:buClr>
              <a:buSzPts val="1400"/>
              <a:buFont typeface="Nunito Light"/>
              <a:buChar char="■"/>
              <a:defRPr/>
            </a:lvl6pPr>
            <a:lvl7pPr lvl="6" algn="ctr" rtl="0">
              <a:lnSpc>
                <a:spcPct val="115000"/>
              </a:lnSpc>
              <a:spcBef>
                <a:spcPts val="0"/>
              </a:spcBef>
              <a:spcAft>
                <a:spcPts val="0"/>
              </a:spcAft>
              <a:buClr>
                <a:srgbClr val="999999"/>
              </a:buClr>
              <a:buSzPts val="1300"/>
              <a:buFont typeface="Nunito Light"/>
              <a:buChar char="●"/>
              <a:defRPr/>
            </a:lvl7pPr>
            <a:lvl8pPr lvl="7" algn="ctr" rtl="0">
              <a:lnSpc>
                <a:spcPct val="115000"/>
              </a:lnSpc>
              <a:spcBef>
                <a:spcPts val="0"/>
              </a:spcBef>
              <a:spcAft>
                <a:spcPts val="0"/>
              </a:spcAft>
              <a:buClr>
                <a:srgbClr val="999999"/>
              </a:buClr>
              <a:buSzPts val="1300"/>
              <a:buFont typeface="Nunito Light"/>
              <a:buChar char="○"/>
              <a:defRPr/>
            </a:lvl8pPr>
            <a:lvl9pPr lvl="8" algn="ctr" rtl="0">
              <a:lnSpc>
                <a:spcPct val="115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5"/>
        <p:cNvGrpSpPr/>
        <p:nvPr/>
      </p:nvGrpSpPr>
      <p:grpSpPr>
        <a:xfrm>
          <a:off x="0" y="0"/>
          <a:ext cx="0" cy="0"/>
          <a:chOff x="0" y="0"/>
          <a:chExt cx="0" cy="0"/>
        </a:xfrm>
      </p:grpSpPr>
      <p:pic>
        <p:nvPicPr>
          <p:cNvPr id="66" name="Google Shape;66;p13"/>
          <p:cNvPicPr preferRelativeResize="0"/>
          <p:nvPr/>
        </p:nvPicPr>
        <p:blipFill rotWithShape="1">
          <a:blip r:embed="rId2">
            <a:alphaModFix/>
          </a:blip>
          <a:srcRect t="36350" b="47481"/>
          <a:stretch/>
        </p:blipFill>
        <p:spPr>
          <a:xfrm>
            <a:off x="0" y="4158150"/>
            <a:ext cx="9144003" cy="985349"/>
          </a:xfrm>
          <a:prstGeom prst="rect">
            <a:avLst/>
          </a:prstGeom>
          <a:noFill/>
          <a:ln>
            <a:noFill/>
          </a:ln>
        </p:spPr>
      </p:pic>
      <p:pic>
        <p:nvPicPr>
          <p:cNvPr id="67" name="Google Shape;67;p13"/>
          <p:cNvPicPr preferRelativeResize="0"/>
          <p:nvPr/>
        </p:nvPicPr>
        <p:blipFill>
          <a:blip r:embed="rId3">
            <a:alphaModFix/>
          </a:blip>
          <a:stretch>
            <a:fillRect/>
          </a:stretch>
        </p:blipFill>
        <p:spPr>
          <a:xfrm rot="5400000" flipH="1">
            <a:off x="4089351" y="-48800"/>
            <a:ext cx="985348" cy="9164050"/>
          </a:xfrm>
          <a:prstGeom prst="rect">
            <a:avLst/>
          </a:prstGeom>
          <a:noFill/>
          <a:ln>
            <a:noFill/>
          </a:ln>
        </p:spPr>
      </p:pic>
      <p:sp>
        <p:nvSpPr>
          <p:cNvPr id="68" name="Google Shape;6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13"/>
          <p:cNvSpPr txBox="1">
            <a:spLocks noGrp="1"/>
          </p:cNvSpPr>
          <p:nvPr>
            <p:ph type="subTitle" idx="1"/>
          </p:nvPr>
        </p:nvSpPr>
        <p:spPr>
          <a:xfrm>
            <a:off x="872376" y="2045314"/>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0" name="Google Shape;70;p13"/>
          <p:cNvSpPr txBox="1">
            <a:spLocks noGrp="1"/>
          </p:cNvSpPr>
          <p:nvPr>
            <p:ph type="subTitle" idx="2"/>
          </p:nvPr>
        </p:nvSpPr>
        <p:spPr>
          <a:xfrm>
            <a:off x="3419247" y="2045314"/>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1" name="Google Shape;71;p13"/>
          <p:cNvSpPr txBox="1">
            <a:spLocks noGrp="1"/>
          </p:cNvSpPr>
          <p:nvPr>
            <p:ph type="subTitle" idx="3"/>
          </p:nvPr>
        </p:nvSpPr>
        <p:spPr>
          <a:xfrm>
            <a:off x="872376" y="3639537"/>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2" name="Google Shape;72;p13"/>
          <p:cNvSpPr txBox="1">
            <a:spLocks noGrp="1"/>
          </p:cNvSpPr>
          <p:nvPr>
            <p:ph type="subTitle" idx="4"/>
          </p:nvPr>
        </p:nvSpPr>
        <p:spPr>
          <a:xfrm>
            <a:off x="3419247" y="3639537"/>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3" name="Google Shape;73;p13"/>
          <p:cNvSpPr txBox="1">
            <a:spLocks noGrp="1"/>
          </p:cNvSpPr>
          <p:nvPr>
            <p:ph type="subTitle" idx="5"/>
          </p:nvPr>
        </p:nvSpPr>
        <p:spPr>
          <a:xfrm>
            <a:off x="5966124" y="2045314"/>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4" name="Google Shape;74;p13"/>
          <p:cNvSpPr txBox="1">
            <a:spLocks noGrp="1"/>
          </p:cNvSpPr>
          <p:nvPr>
            <p:ph type="subTitle" idx="6"/>
          </p:nvPr>
        </p:nvSpPr>
        <p:spPr>
          <a:xfrm>
            <a:off x="5966124" y="3639537"/>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5" name="Google Shape;75;p13"/>
          <p:cNvSpPr txBox="1">
            <a:spLocks noGrp="1"/>
          </p:cNvSpPr>
          <p:nvPr>
            <p:ph type="title" idx="7" hasCustomPrompt="1"/>
          </p:nvPr>
        </p:nvSpPr>
        <p:spPr>
          <a:xfrm>
            <a:off x="1657776" y="121295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title" idx="8" hasCustomPrompt="1"/>
          </p:nvPr>
        </p:nvSpPr>
        <p:spPr>
          <a:xfrm>
            <a:off x="1657776" y="2806589"/>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title" idx="9" hasCustomPrompt="1"/>
          </p:nvPr>
        </p:nvSpPr>
        <p:spPr>
          <a:xfrm>
            <a:off x="4204647" y="121295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title" idx="13" hasCustomPrompt="1"/>
          </p:nvPr>
        </p:nvSpPr>
        <p:spPr>
          <a:xfrm>
            <a:off x="4204647" y="2806589"/>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title" idx="14" hasCustomPrompt="1"/>
          </p:nvPr>
        </p:nvSpPr>
        <p:spPr>
          <a:xfrm>
            <a:off x="6751524" y="121295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15" hasCustomPrompt="1"/>
          </p:nvPr>
        </p:nvSpPr>
        <p:spPr>
          <a:xfrm>
            <a:off x="6751524" y="2806589"/>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16"/>
          </p:nvPr>
        </p:nvSpPr>
        <p:spPr>
          <a:xfrm>
            <a:off x="872376" y="1713357"/>
            <a:ext cx="23055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nSpc>
                <a:spcPct val="115000"/>
              </a:lnSpc>
              <a:spcBef>
                <a:spcPts val="0"/>
              </a:spcBef>
              <a:spcAft>
                <a:spcPts val="0"/>
              </a:spcAft>
              <a:buSzPts val="2400"/>
              <a:buFont typeface="Coda"/>
              <a:buNone/>
              <a:defRPr sz="2400">
                <a:latin typeface="Coda"/>
                <a:ea typeface="Coda"/>
                <a:cs typeface="Coda"/>
                <a:sym typeface="Coda"/>
              </a:defRPr>
            </a:lvl2pPr>
            <a:lvl3pPr lvl="2" rtl="0">
              <a:lnSpc>
                <a:spcPct val="115000"/>
              </a:lnSpc>
              <a:spcBef>
                <a:spcPts val="0"/>
              </a:spcBef>
              <a:spcAft>
                <a:spcPts val="0"/>
              </a:spcAft>
              <a:buSzPts val="2400"/>
              <a:buFont typeface="Coda"/>
              <a:buNone/>
              <a:defRPr sz="2400">
                <a:latin typeface="Coda"/>
                <a:ea typeface="Coda"/>
                <a:cs typeface="Coda"/>
                <a:sym typeface="Coda"/>
              </a:defRPr>
            </a:lvl3pPr>
            <a:lvl4pPr lvl="3" rtl="0">
              <a:lnSpc>
                <a:spcPct val="115000"/>
              </a:lnSpc>
              <a:spcBef>
                <a:spcPts val="0"/>
              </a:spcBef>
              <a:spcAft>
                <a:spcPts val="0"/>
              </a:spcAft>
              <a:buSzPts val="2400"/>
              <a:buFont typeface="Coda"/>
              <a:buNone/>
              <a:defRPr sz="2400">
                <a:latin typeface="Coda"/>
                <a:ea typeface="Coda"/>
                <a:cs typeface="Coda"/>
                <a:sym typeface="Coda"/>
              </a:defRPr>
            </a:lvl4pPr>
            <a:lvl5pPr lvl="4" rtl="0">
              <a:lnSpc>
                <a:spcPct val="115000"/>
              </a:lnSpc>
              <a:spcBef>
                <a:spcPts val="0"/>
              </a:spcBef>
              <a:spcAft>
                <a:spcPts val="0"/>
              </a:spcAft>
              <a:buSzPts val="2400"/>
              <a:buFont typeface="Coda"/>
              <a:buNone/>
              <a:defRPr sz="2400">
                <a:latin typeface="Coda"/>
                <a:ea typeface="Coda"/>
                <a:cs typeface="Coda"/>
                <a:sym typeface="Coda"/>
              </a:defRPr>
            </a:lvl5pPr>
            <a:lvl6pPr lvl="5" rtl="0">
              <a:lnSpc>
                <a:spcPct val="115000"/>
              </a:lnSpc>
              <a:spcBef>
                <a:spcPts val="0"/>
              </a:spcBef>
              <a:spcAft>
                <a:spcPts val="0"/>
              </a:spcAft>
              <a:buSzPts val="2400"/>
              <a:buFont typeface="Coda"/>
              <a:buNone/>
              <a:defRPr sz="2400">
                <a:latin typeface="Coda"/>
                <a:ea typeface="Coda"/>
                <a:cs typeface="Coda"/>
                <a:sym typeface="Coda"/>
              </a:defRPr>
            </a:lvl6pPr>
            <a:lvl7pPr lvl="6" rtl="0">
              <a:lnSpc>
                <a:spcPct val="115000"/>
              </a:lnSpc>
              <a:spcBef>
                <a:spcPts val="0"/>
              </a:spcBef>
              <a:spcAft>
                <a:spcPts val="0"/>
              </a:spcAft>
              <a:buSzPts val="2400"/>
              <a:buFont typeface="Coda"/>
              <a:buNone/>
              <a:defRPr sz="2400">
                <a:latin typeface="Coda"/>
                <a:ea typeface="Coda"/>
                <a:cs typeface="Coda"/>
                <a:sym typeface="Coda"/>
              </a:defRPr>
            </a:lvl7pPr>
            <a:lvl8pPr lvl="7" rtl="0">
              <a:lnSpc>
                <a:spcPct val="115000"/>
              </a:lnSpc>
              <a:spcBef>
                <a:spcPts val="0"/>
              </a:spcBef>
              <a:spcAft>
                <a:spcPts val="0"/>
              </a:spcAft>
              <a:buSzPts val="2400"/>
              <a:buFont typeface="Coda"/>
              <a:buNone/>
              <a:defRPr sz="2400">
                <a:latin typeface="Coda"/>
                <a:ea typeface="Coda"/>
                <a:cs typeface="Coda"/>
                <a:sym typeface="Coda"/>
              </a:defRPr>
            </a:lvl8pPr>
            <a:lvl9pPr lvl="8" rtl="0">
              <a:lnSpc>
                <a:spcPct val="115000"/>
              </a:lnSpc>
              <a:spcBef>
                <a:spcPts val="0"/>
              </a:spcBef>
              <a:spcAft>
                <a:spcPts val="0"/>
              </a:spcAft>
              <a:buSzPts val="2400"/>
              <a:buFont typeface="Coda"/>
              <a:buNone/>
              <a:defRPr sz="2400">
                <a:latin typeface="Coda"/>
                <a:ea typeface="Coda"/>
                <a:cs typeface="Coda"/>
                <a:sym typeface="Coda"/>
              </a:defRPr>
            </a:lvl9pPr>
          </a:lstStyle>
          <a:p>
            <a:endParaRPr/>
          </a:p>
        </p:txBody>
      </p:sp>
      <p:sp>
        <p:nvSpPr>
          <p:cNvPr id="82" name="Google Shape;82;p13"/>
          <p:cNvSpPr txBox="1">
            <a:spLocks noGrp="1"/>
          </p:cNvSpPr>
          <p:nvPr>
            <p:ph type="subTitle" idx="17"/>
          </p:nvPr>
        </p:nvSpPr>
        <p:spPr>
          <a:xfrm>
            <a:off x="3419247" y="1713357"/>
            <a:ext cx="23055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nSpc>
                <a:spcPct val="115000"/>
              </a:lnSpc>
              <a:spcBef>
                <a:spcPts val="0"/>
              </a:spcBef>
              <a:spcAft>
                <a:spcPts val="0"/>
              </a:spcAft>
              <a:buSzPts val="2400"/>
              <a:buFont typeface="Coda"/>
              <a:buNone/>
              <a:defRPr sz="2400">
                <a:latin typeface="Coda"/>
                <a:ea typeface="Coda"/>
                <a:cs typeface="Coda"/>
                <a:sym typeface="Coda"/>
              </a:defRPr>
            </a:lvl2pPr>
            <a:lvl3pPr lvl="2" rtl="0">
              <a:lnSpc>
                <a:spcPct val="115000"/>
              </a:lnSpc>
              <a:spcBef>
                <a:spcPts val="0"/>
              </a:spcBef>
              <a:spcAft>
                <a:spcPts val="0"/>
              </a:spcAft>
              <a:buSzPts val="2400"/>
              <a:buFont typeface="Coda"/>
              <a:buNone/>
              <a:defRPr sz="2400">
                <a:latin typeface="Coda"/>
                <a:ea typeface="Coda"/>
                <a:cs typeface="Coda"/>
                <a:sym typeface="Coda"/>
              </a:defRPr>
            </a:lvl3pPr>
            <a:lvl4pPr lvl="3" rtl="0">
              <a:lnSpc>
                <a:spcPct val="115000"/>
              </a:lnSpc>
              <a:spcBef>
                <a:spcPts val="0"/>
              </a:spcBef>
              <a:spcAft>
                <a:spcPts val="0"/>
              </a:spcAft>
              <a:buSzPts val="2400"/>
              <a:buFont typeface="Coda"/>
              <a:buNone/>
              <a:defRPr sz="2400">
                <a:latin typeface="Coda"/>
                <a:ea typeface="Coda"/>
                <a:cs typeface="Coda"/>
                <a:sym typeface="Coda"/>
              </a:defRPr>
            </a:lvl4pPr>
            <a:lvl5pPr lvl="4" rtl="0">
              <a:lnSpc>
                <a:spcPct val="115000"/>
              </a:lnSpc>
              <a:spcBef>
                <a:spcPts val="0"/>
              </a:spcBef>
              <a:spcAft>
                <a:spcPts val="0"/>
              </a:spcAft>
              <a:buSzPts val="2400"/>
              <a:buFont typeface="Coda"/>
              <a:buNone/>
              <a:defRPr sz="2400">
                <a:latin typeface="Coda"/>
                <a:ea typeface="Coda"/>
                <a:cs typeface="Coda"/>
                <a:sym typeface="Coda"/>
              </a:defRPr>
            </a:lvl5pPr>
            <a:lvl6pPr lvl="5" rtl="0">
              <a:lnSpc>
                <a:spcPct val="115000"/>
              </a:lnSpc>
              <a:spcBef>
                <a:spcPts val="0"/>
              </a:spcBef>
              <a:spcAft>
                <a:spcPts val="0"/>
              </a:spcAft>
              <a:buSzPts val="2400"/>
              <a:buFont typeface="Coda"/>
              <a:buNone/>
              <a:defRPr sz="2400">
                <a:latin typeface="Coda"/>
                <a:ea typeface="Coda"/>
                <a:cs typeface="Coda"/>
                <a:sym typeface="Coda"/>
              </a:defRPr>
            </a:lvl6pPr>
            <a:lvl7pPr lvl="6" rtl="0">
              <a:lnSpc>
                <a:spcPct val="115000"/>
              </a:lnSpc>
              <a:spcBef>
                <a:spcPts val="0"/>
              </a:spcBef>
              <a:spcAft>
                <a:spcPts val="0"/>
              </a:spcAft>
              <a:buSzPts val="2400"/>
              <a:buFont typeface="Coda"/>
              <a:buNone/>
              <a:defRPr sz="2400">
                <a:latin typeface="Coda"/>
                <a:ea typeface="Coda"/>
                <a:cs typeface="Coda"/>
                <a:sym typeface="Coda"/>
              </a:defRPr>
            </a:lvl7pPr>
            <a:lvl8pPr lvl="7" rtl="0">
              <a:lnSpc>
                <a:spcPct val="115000"/>
              </a:lnSpc>
              <a:spcBef>
                <a:spcPts val="0"/>
              </a:spcBef>
              <a:spcAft>
                <a:spcPts val="0"/>
              </a:spcAft>
              <a:buSzPts val="2400"/>
              <a:buFont typeface="Coda"/>
              <a:buNone/>
              <a:defRPr sz="2400">
                <a:latin typeface="Coda"/>
                <a:ea typeface="Coda"/>
                <a:cs typeface="Coda"/>
                <a:sym typeface="Coda"/>
              </a:defRPr>
            </a:lvl8pPr>
            <a:lvl9pPr lvl="8" rtl="0">
              <a:lnSpc>
                <a:spcPct val="115000"/>
              </a:lnSpc>
              <a:spcBef>
                <a:spcPts val="0"/>
              </a:spcBef>
              <a:spcAft>
                <a:spcPts val="0"/>
              </a:spcAft>
              <a:buSzPts val="2400"/>
              <a:buFont typeface="Coda"/>
              <a:buNone/>
              <a:defRPr sz="2400">
                <a:latin typeface="Coda"/>
                <a:ea typeface="Coda"/>
                <a:cs typeface="Coda"/>
                <a:sym typeface="Coda"/>
              </a:defRPr>
            </a:lvl9pPr>
          </a:lstStyle>
          <a:p>
            <a:endParaRPr/>
          </a:p>
        </p:txBody>
      </p:sp>
      <p:sp>
        <p:nvSpPr>
          <p:cNvPr id="83" name="Google Shape;83;p13"/>
          <p:cNvSpPr txBox="1">
            <a:spLocks noGrp="1"/>
          </p:cNvSpPr>
          <p:nvPr>
            <p:ph type="subTitle" idx="18"/>
          </p:nvPr>
        </p:nvSpPr>
        <p:spPr>
          <a:xfrm>
            <a:off x="5966124" y="1713357"/>
            <a:ext cx="23055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nSpc>
                <a:spcPct val="115000"/>
              </a:lnSpc>
              <a:spcBef>
                <a:spcPts val="0"/>
              </a:spcBef>
              <a:spcAft>
                <a:spcPts val="0"/>
              </a:spcAft>
              <a:buSzPts val="2400"/>
              <a:buFont typeface="Coda"/>
              <a:buNone/>
              <a:defRPr sz="2400">
                <a:latin typeface="Coda"/>
                <a:ea typeface="Coda"/>
                <a:cs typeface="Coda"/>
                <a:sym typeface="Coda"/>
              </a:defRPr>
            </a:lvl2pPr>
            <a:lvl3pPr lvl="2" rtl="0">
              <a:lnSpc>
                <a:spcPct val="115000"/>
              </a:lnSpc>
              <a:spcBef>
                <a:spcPts val="0"/>
              </a:spcBef>
              <a:spcAft>
                <a:spcPts val="0"/>
              </a:spcAft>
              <a:buSzPts val="2400"/>
              <a:buFont typeface="Coda"/>
              <a:buNone/>
              <a:defRPr sz="2400">
                <a:latin typeface="Coda"/>
                <a:ea typeface="Coda"/>
                <a:cs typeface="Coda"/>
                <a:sym typeface="Coda"/>
              </a:defRPr>
            </a:lvl3pPr>
            <a:lvl4pPr lvl="3" rtl="0">
              <a:lnSpc>
                <a:spcPct val="115000"/>
              </a:lnSpc>
              <a:spcBef>
                <a:spcPts val="0"/>
              </a:spcBef>
              <a:spcAft>
                <a:spcPts val="0"/>
              </a:spcAft>
              <a:buSzPts val="2400"/>
              <a:buFont typeface="Coda"/>
              <a:buNone/>
              <a:defRPr sz="2400">
                <a:latin typeface="Coda"/>
                <a:ea typeface="Coda"/>
                <a:cs typeface="Coda"/>
                <a:sym typeface="Coda"/>
              </a:defRPr>
            </a:lvl4pPr>
            <a:lvl5pPr lvl="4" rtl="0">
              <a:lnSpc>
                <a:spcPct val="115000"/>
              </a:lnSpc>
              <a:spcBef>
                <a:spcPts val="0"/>
              </a:spcBef>
              <a:spcAft>
                <a:spcPts val="0"/>
              </a:spcAft>
              <a:buSzPts val="2400"/>
              <a:buFont typeface="Coda"/>
              <a:buNone/>
              <a:defRPr sz="2400">
                <a:latin typeface="Coda"/>
                <a:ea typeface="Coda"/>
                <a:cs typeface="Coda"/>
                <a:sym typeface="Coda"/>
              </a:defRPr>
            </a:lvl5pPr>
            <a:lvl6pPr lvl="5" rtl="0">
              <a:lnSpc>
                <a:spcPct val="115000"/>
              </a:lnSpc>
              <a:spcBef>
                <a:spcPts val="0"/>
              </a:spcBef>
              <a:spcAft>
                <a:spcPts val="0"/>
              </a:spcAft>
              <a:buSzPts val="2400"/>
              <a:buFont typeface="Coda"/>
              <a:buNone/>
              <a:defRPr sz="2400">
                <a:latin typeface="Coda"/>
                <a:ea typeface="Coda"/>
                <a:cs typeface="Coda"/>
                <a:sym typeface="Coda"/>
              </a:defRPr>
            </a:lvl6pPr>
            <a:lvl7pPr lvl="6" rtl="0">
              <a:lnSpc>
                <a:spcPct val="115000"/>
              </a:lnSpc>
              <a:spcBef>
                <a:spcPts val="0"/>
              </a:spcBef>
              <a:spcAft>
                <a:spcPts val="0"/>
              </a:spcAft>
              <a:buSzPts val="2400"/>
              <a:buFont typeface="Coda"/>
              <a:buNone/>
              <a:defRPr sz="2400">
                <a:latin typeface="Coda"/>
                <a:ea typeface="Coda"/>
                <a:cs typeface="Coda"/>
                <a:sym typeface="Coda"/>
              </a:defRPr>
            </a:lvl7pPr>
            <a:lvl8pPr lvl="7" rtl="0">
              <a:lnSpc>
                <a:spcPct val="115000"/>
              </a:lnSpc>
              <a:spcBef>
                <a:spcPts val="0"/>
              </a:spcBef>
              <a:spcAft>
                <a:spcPts val="0"/>
              </a:spcAft>
              <a:buSzPts val="2400"/>
              <a:buFont typeface="Coda"/>
              <a:buNone/>
              <a:defRPr sz="2400">
                <a:latin typeface="Coda"/>
                <a:ea typeface="Coda"/>
                <a:cs typeface="Coda"/>
                <a:sym typeface="Coda"/>
              </a:defRPr>
            </a:lvl8pPr>
            <a:lvl9pPr lvl="8" rtl="0">
              <a:lnSpc>
                <a:spcPct val="115000"/>
              </a:lnSpc>
              <a:spcBef>
                <a:spcPts val="0"/>
              </a:spcBef>
              <a:spcAft>
                <a:spcPts val="0"/>
              </a:spcAft>
              <a:buSzPts val="2400"/>
              <a:buFont typeface="Coda"/>
              <a:buNone/>
              <a:defRPr sz="2400">
                <a:latin typeface="Coda"/>
                <a:ea typeface="Coda"/>
                <a:cs typeface="Coda"/>
                <a:sym typeface="Coda"/>
              </a:defRPr>
            </a:lvl9pPr>
          </a:lstStyle>
          <a:p>
            <a:endParaRPr/>
          </a:p>
        </p:txBody>
      </p:sp>
      <p:sp>
        <p:nvSpPr>
          <p:cNvPr id="84" name="Google Shape;84;p13"/>
          <p:cNvSpPr txBox="1">
            <a:spLocks noGrp="1"/>
          </p:cNvSpPr>
          <p:nvPr>
            <p:ph type="subTitle" idx="19"/>
          </p:nvPr>
        </p:nvSpPr>
        <p:spPr>
          <a:xfrm>
            <a:off x="872376" y="3307062"/>
            <a:ext cx="23055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nSpc>
                <a:spcPct val="115000"/>
              </a:lnSpc>
              <a:spcBef>
                <a:spcPts val="0"/>
              </a:spcBef>
              <a:spcAft>
                <a:spcPts val="0"/>
              </a:spcAft>
              <a:buSzPts val="2400"/>
              <a:buFont typeface="Coda"/>
              <a:buNone/>
              <a:defRPr sz="2400">
                <a:latin typeface="Coda"/>
                <a:ea typeface="Coda"/>
                <a:cs typeface="Coda"/>
                <a:sym typeface="Coda"/>
              </a:defRPr>
            </a:lvl2pPr>
            <a:lvl3pPr lvl="2" rtl="0">
              <a:lnSpc>
                <a:spcPct val="115000"/>
              </a:lnSpc>
              <a:spcBef>
                <a:spcPts val="0"/>
              </a:spcBef>
              <a:spcAft>
                <a:spcPts val="0"/>
              </a:spcAft>
              <a:buSzPts val="2400"/>
              <a:buFont typeface="Coda"/>
              <a:buNone/>
              <a:defRPr sz="2400">
                <a:latin typeface="Coda"/>
                <a:ea typeface="Coda"/>
                <a:cs typeface="Coda"/>
                <a:sym typeface="Coda"/>
              </a:defRPr>
            </a:lvl3pPr>
            <a:lvl4pPr lvl="3" rtl="0">
              <a:lnSpc>
                <a:spcPct val="115000"/>
              </a:lnSpc>
              <a:spcBef>
                <a:spcPts val="0"/>
              </a:spcBef>
              <a:spcAft>
                <a:spcPts val="0"/>
              </a:spcAft>
              <a:buSzPts val="2400"/>
              <a:buFont typeface="Coda"/>
              <a:buNone/>
              <a:defRPr sz="2400">
                <a:latin typeface="Coda"/>
                <a:ea typeface="Coda"/>
                <a:cs typeface="Coda"/>
                <a:sym typeface="Coda"/>
              </a:defRPr>
            </a:lvl4pPr>
            <a:lvl5pPr lvl="4" rtl="0">
              <a:lnSpc>
                <a:spcPct val="115000"/>
              </a:lnSpc>
              <a:spcBef>
                <a:spcPts val="0"/>
              </a:spcBef>
              <a:spcAft>
                <a:spcPts val="0"/>
              </a:spcAft>
              <a:buSzPts val="2400"/>
              <a:buFont typeface="Coda"/>
              <a:buNone/>
              <a:defRPr sz="2400">
                <a:latin typeface="Coda"/>
                <a:ea typeface="Coda"/>
                <a:cs typeface="Coda"/>
                <a:sym typeface="Coda"/>
              </a:defRPr>
            </a:lvl5pPr>
            <a:lvl6pPr lvl="5" rtl="0">
              <a:lnSpc>
                <a:spcPct val="115000"/>
              </a:lnSpc>
              <a:spcBef>
                <a:spcPts val="0"/>
              </a:spcBef>
              <a:spcAft>
                <a:spcPts val="0"/>
              </a:spcAft>
              <a:buSzPts val="2400"/>
              <a:buFont typeface="Coda"/>
              <a:buNone/>
              <a:defRPr sz="2400">
                <a:latin typeface="Coda"/>
                <a:ea typeface="Coda"/>
                <a:cs typeface="Coda"/>
                <a:sym typeface="Coda"/>
              </a:defRPr>
            </a:lvl6pPr>
            <a:lvl7pPr lvl="6" rtl="0">
              <a:lnSpc>
                <a:spcPct val="115000"/>
              </a:lnSpc>
              <a:spcBef>
                <a:spcPts val="0"/>
              </a:spcBef>
              <a:spcAft>
                <a:spcPts val="0"/>
              </a:spcAft>
              <a:buSzPts val="2400"/>
              <a:buFont typeface="Coda"/>
              <a:buNone/>
              <a:defRPr sz="2400">
                <a:latin typeface="Coda"/>
                <a:ea typeface="Coda"/>
                <a:cs typeface="Coda"/>
                <a:sym typeface="Coda"/>
              </a:defRPr>
            </a:lvl7pPr>
            <a:lvl8pPr lvl="7" rtl="0">
              <a:lnSpc>
                <a:spcPct val="115000"/>
              </a:lnSpc>
              <a:spcBef>
                <a:spcPts val="0"/>
              </a:spcBef>
              <a:spcAft>
                <a:spcPts val="0"/>
              </a:spcAft>
              <a:buSzPts val="2400"/>
              <a:buFont typeface="Coda"/>
              <a:buNone/>
              <a:defRPr sz="2400">
                <a:latin typeface="Coda"/>
                <a:ea typeface="Coda"/>
                <a:cs typeface="Coda"/>
                <a:sym typeface="Coda"/>
              </a:defRPr>
            </a:lvl8pPr>
            <a:lvl9pPr lvl="8" rtl="0">
              <a:lnSpc>
                <a:spcPct val="115000"/>
              </a:lnSpc>
              <a:spcBef>
                <a:spcPts val="0"/>
              </a:spcBef>
              <a:spcAft>
                <a:spcPts val="0"/>
              </a:spcAft>
              <a:buSzPts val="2400"/>
              <a:buFont typeface="Coda"/>
              <a:buNone/>
              <a:defRPr sz="2400">
                <a:latin typeface="Coda"/>
                <a:ea typeface="Coda"/>
                <a:cs typeface="Coda"/>
                <a:sym typeface="Coda"/>
              </a:defRPr>
            </a:lvl9pPr>
          </a:lstStyle>
          <a:p>
            <a:endParaRPr/>
          </a:p>
        </p:txBody>
      </p:sp>
      <p:sp>
        <p:nvSpPr>
          <p:cNvPr id="85" name="Google Shape;85;p13"/>
          <p:cNvSpPr txBox="1">
            <a:spLocks noGrp="1"/>
          </p:cNvSpPr>
          <p:nvPr>
            <p:ph type="subTitle" idx="20"/>
          </p:nvPr>
        </p:nvSpPr>
        <p:spPr>
          <a:xfrm>
            <a:off x="3419247" y="3307062"/>
            <a:ext cx="23055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nSpc>
                <a:spcPct val="115000"/>
              </a:lnSpc>
              <a:spcBef>
                <a:spcPts val="0"/>
              </a:spcBef>
              <a:spcAft>
                <a:spcPts val="0"/>
              </a:spcAft>
              <a:buSzPts val="2400"/>
              <a:buFont typeface="Coda"/>
              <a:buNone/>
              <a:defRPr sz="2400">
                <a:latin typeface="Coda"/>
                <a:ea typeface="Coda"/>
                <a:cs typeface="Coda"/>
                <a:sym typeface="Coda"/>
              </a:defRPr>
            </a:lvl2pPr>
            <a:lvl3pPr lvl="2" rtl="0">
              <a:lnSpc>
                <a:spcPct val="115000"/>
              </a:lnSpc>
              <a:spcBef>
                <a:spcPts val="0"/>
              </a:spcBef>
              <a:spcAft>
                <a:spcPts val="0"/>
              </a:spcAft>
              <a:buSzPts val="2400"/>
              <a:buFont typeface="Coda"/>
              <a:buNone/>
              <a:defRPr sz="2400">
                <a:latin typeface="Coda"/>
                <a:ea typeface="Coda"/>
                <a:cs typeface="Coda"/>
                <a:sym typeface="Coda"/>
              </a:defRPr>
            </a:lvl3pPr>
            <a:lvl4pPr lvl="3" rtl="0">
              <a:lnSpc>
                <a:spcPct val="115000"/>
              </a:lnSpc>
              <a:spcBef>
                <a:spcPts val="0"/>
              </a:spcBef>
              <a:spcAft>
                <a:spcPts val="0"/>
              </a:spcAft>
              <a:buSzPts val="2400"/>
              <a:buFont typeface="Coda"/>
              <a:buNone/>
              <a:defRPr sz="2400">
                <a:latin typeface="Coda"/>
                <a:ea typeface="Coda"/>
                <a:cs typeface="Coda"/>
                <a:sym typeface="Coda"/>
              </a:defRPr>
            </a:lvl4pPr>
            <a:lvl5pPr lvl="4" rtl="0">
              <a:lnSpc>
                <a:spcPct val="115000"/>
              </a:lnSpc>
              <a:spcBef>
                <a:spcPts val="0"/>
              </a:spcBef>
              <a:spcAft>
                <a:spcPts val="0"/>
              </a:spcAft>
              <a:buSzPts val="2400"/>
              <a:buFont typeface="Coda"/>
              <a:buNone/>
              <a:defRPr sz="2400">
                <a:latin typeface="Coda"/>
                <a:ea typeface="Coda"/>
                <a:cs typeface="Coda"/>
                <a:sym typeface="Coda"/>
              </a:defRPr>
            </a:lvl5pPr>
            <a:lvl6pPr lvl="5" rtl="0">
              <a:lnSpc>
                <a:spcPct val="115000"/>
              </a:lnSpc>
              <a:spcBef>
                <a:spcPts val="0"/>
              </a:spcBef>
              <a:spcAft>
                <a:spcPts val="0"/>
              </a:spcAft>
              <a:buSzPts val="2400"/>
              <a:buFont typeface="Coda"/>
              <a:buNone/>
              <a:defRPr sz="2400">
                <a:latin typeface="Coda"/>
                <a:ea typeface="Coda"/>
                <a:cs typeface="Coda"/>
                <a:sym typeface="Coda"/>
              </a:defRPr>
            </a:lvl6pPr>
            <a:lvl7pPr lvl="6" rtl="0">
              <a:lnSpc>
                <a:spcPct val="115000"/>
              </a:lnSpc>
              <a:spcBef>
                <a:spcPts val="0"/>
              </a:spcBef>
              <a:spcAft>
                <a:spcPts val="0"/>
              </a:spcAft>
              <a:buSzPts val="2400"/>
              <a:buFont typeface="Coda"/>
              <a:buNone/>
              <a:defRPr sz="2400">
                <a:latin typeface="Coda"/>
                <a:ea typeface="Coda"/>
                <a:cs typeface="Coda"/>
                <a:sym typeface="Coda"/>
              </a:defRPr>
            </a:lvl7pPr>
            <a:lvl8pPr lvl="7" rtl="0">
              <a:lnSpc>
                <a:spcPct val="115000"/>
              </a:lnSpc>
              <a:spcBef>
                <a:spcPts val="0"/>
              </a:spcBef>
              <a:spcAft>
                <a:spcPts val="0"/>
              </a:spcAft>
              <a:buSzPts val="2400"/>
              <a:buFont typeface="Coda"/>
              <a:buNone/>
              <a:defRPr sz="2400">
                <a:latin typeface="Coda"/>
                <a:ea typeface="Coda"/>
                <a:cs typeface="Coda"/>
                <a:sym typeface="Coda"/>
              </a:defRPr>
            </a:lvl8pPr>
            <a:lvl9pPr lvl="8" rtl="0">
              <a:lnSpc>
                <a:spcPct val="115000"/>
              </a:lnSpc>
              <a:spcBef>
                <a:spcPts val="0"/>
              </a:spcBef>
              <a:spcAft>
                <a:spcPts val="0"/>
              </a:spcAft>
              <a:buSzPts val="2400"/>
              <a:buFont typeface="Coda"/>
              <a:buNone/>
              <a:defRPr sz="2400">
                <a:latin typeface="Coda"/>
                <a:ea typeface="Coda"/>
                <a:cs typeface="Coda"/>
                <a:sym typeface="Coda"/>
              </a:defRPr>
            </a:lvl9pPr>
          </a:lstStyle>
          <a:p>
            <a:endParaRPr/>
          </a:p>
        </p:txBody>
      </p:sp>
      <p:sp>
        <p:nvSpPr>
          <p:cNvPr id="86" name="Google Shape;86;p13"/>
          <p:cNvSpPr txBox="1">
            <a:spLocks noGrp="1"/>
          </p:cNvSpPr>
          <p:nvPr>
            <p:ph type="subTitle" idx="21"/>
          </p:nvPr>
        </p:nvSpPr>
        <p:spPr>
          <a:xfrm>
            <a:off x="5966124" y="3307062"/>
            <a:ext cx="23055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nSpc>
                <a:spcPct val="115000"/>
              </a:lnSpc>
              <a:spcBef>
                <a:spcPts val="0"/>
              </a:spcBef>
              <a:spcAft>
                <a:spcPts val="0"/>
              </a:spcAft>
              <a:buSzPts val="2400"/>
              <a:buFont typeface="Coda"/>
              <a:buNone/>
              <a:defRPr sz="2400">
                <a:latin typeface="Coda"/>
                <a:ea typeface="Coda"/>
                <a:cs typeface="Coda"/>
                <a:sym typeface="Coda"/>
              </a:defRPr>
            </a:lvl2pPr>
            <a:lvl3pPr lvl="2" rtl="0">
              <a:lnSpc>
                <a:spcPct val="115000"/>
              </a:lnSpc>
              <a:spcBef>
                <a:spcPts val="0"/>
              </a:spcBef>
              <a:spcAft>
                <a:spcPts val="0"/>
              </a:spcAft>
              <a:buSzPts val="2400"/>
              <a:buFont typeface="Coda"/>
              <a:buNone/>
              <a:defRPr sz="2400">
                <a:latin typeface="Coda"/>
                <a:ea typeface="Coda"/>
                <a:cs typeface="Coda"/>
                <a:sym typeface="Coda"/>
              </a:defRPr>
            </a:lvl3pPr>
            <a:lvl4pPr lvl="3" rtl="0">
              <a:lnSpc>
                <a:spcPct val="115000"/>
              </a:lnSpc>
              <a:spcBef>
                <a:spcPts val="0"/>
              </a:spcBef>
              <a:spcAft>
                <a:spcPts val="0"/>
              </a:spcAft>
              <a:buSzPts val="2400"/>
              <a:buFont typeface="Coda"/>
              <a:buNone/>
              <a:defRPr sz="2400">
                <a:latin typeface="Coda"/>
                <a:ea typeface="Coda"/>
                <a:cs typeface="Coda"/>
                <a:sym typeface="Coda"/>
              </a:defRPr>
            </a:lvl4pPr>
            <a:lvl5pPr lvl="4" rtl="0">
              <a:lnSpc>
                <a:spcPct val="115000"/>
              </a:lnSpc>
              <a:spcBef>
                <a:spcPts val="0"/>
              </a:spcBef>
              <a:spcAft>
                <a:spcPts val="0"/>
              </a:spcAft>
              <a:buSzPts val="2400"/>
              <a:buFont typeface="Coda"/>
              <a:buNone/>
              <a:defRPr sz="2400">
                <a:latin typeface="Coda"/>
                <a:ea typeface="Coda"/>
                <a:cs typeface="Coda"/>
                <a:sym typeface="Coda"/>
              </a:defRPr>
            </a:lvl5pPr>
            <a:lvl6pPr lvl="5" rtl="0">
              <a:lnSpc>
                <a:spcPct val="115000"/>
              </a:lnSpc>
              <a:spcBef>
                <a:spcPts val="0"/>
              </a:spcBef>
              <a:spcAft>
                <a:spcPts val="0"/>
              </a:spcAft>
              <a:buSzPts val="2400"/>
              <a:buFont typeface="Coda"/>
              <a:buNone/>
              <a:defRPr sz="2400">
                <a:latin typeface="Coda"/>
                <a:ea typeface="Coda"/>
                <a:cs typeface="Coda"/>
                <a:sym typeface="Coda"/>
              </a:defRPr>
            </a:lvl6pPr>
            <a:lvl7pPr lvl="6" rtl="0">
              <a:lnSpc>
                <a:spcPct val="115000"/>
              </a:lnSpc>
              <a:spcBef>
                <a:spcPts val="0"/>
              </a:spcBef>
              <a:spcAft>
                <a:spcPts val="0"/>
              </a:spcAft>
              <a:buSzPts val="2400"/>
              <a:buFont typeface="Coda"/>
              <a:buNone/>
              <a:defRPr sz="2400">
                <a:latin typeface="Coda"/>
                <a:ea typeface="Coda"/>
                <a:cs typeface="Coda"/>
                <a:sym typeface="Coda"/>
              </a:defRPr>
            </a:lvl7pPr>
            <a:lvl8pPr lvl="7" rtl="0">
              <a:lnSpc>
                <a:spcPct val="115000"/>
              </a:lnSpc>
              <a:spcBef>
                <a:spcPts val="0"/>
              </a:spcBef>
              <a:spcAft>
                <a:spcPts val="0"/>
              </a:spcAft>
              <a:buSzPts val="2400"/>
              <a:buFont typeface="Coda"/>
              <a:buNone/>
              <a:defRPr sz="2400">
                <a:latin typeface="Coda"/>
                <a:ea typeface="Coda"/>
                <a:cs typeface="Coda"/>
                <a:sym typeface="Coda"/>
              </a:defRPr>
            </a:lvl8pPr>
            <a:lvl9pPr lvl="8" rtl="0">
              <a:lnSpc>
                <a:spcPct val="115000"/>
              </a:lnSpc>
              <a:spcBef>
                <a:spcPts val="0"/>
              </a:spcBef>
              <a:spcAft>
                <a:spcPts val="0"/>
              </a:spcAft>
              <a:buSzPts val="2400"/>
              <a:buFont typeface="Coda"/>
              <a:buNone/>
              <a:defRPr sz="2400">
                <a:latin typeface="Coda"/>
                <a:ea typeface="Coda"/>
                <a:cs typeface="Coda"/>
                <a:sym typeface="Coda"/>
              </a:defRPr>
            </a:lvl9pPr>
          </a:lstStyle>
          <a:p>
            <a:endParaRPr/>
          </a:p>
        </p:txBody>
      </p:sp>
      <p:pic>
        <p:nvPicPr>
          <p:cNvPr id="87" name="Google Shape;87;p13"/>
          <p:cNvPicPr preferRelativeResize="0"/>
          <p:nvPr/>
        </p:nvPicPr>
        <p:blipFill>
          <a:blip r:embed="rId3">
            <a:alphaModFix/>
          </a:blip>
          <a:stretch>
            <a:fillRect/>
          </a:stretch>
        </p:blipFill>
        <p:spPr>
          <a:xfrm rot="5400000" flipH="1">
            <a:off x="4089351" y="-48800"/>
            <a:ext cx="985348" cy="91640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05"/>
        <p:cNvGrpSpPr/>
        <p:nvPr/>
      </p:nvGrpSpPr>
      <p:grpSpPr>
        <a:xfrm>
          <a:off x="0" y="0"/>
          <a:ext cx="0" cy="0"/>
          <a:chOff x="0" y="0"/>
          <a:chExt cx="0" cy="0"/>
        </a:xfrm>
      </p:grpSpPr>
      <p:pic>
        <p:nvPicPr>
          <p:cNvPr id="106" name="Google Shape;106;p18"/>
          <p:cNvPicPr preferRelativeResize="0"/>
          <p:nvPr/>
        </p:nvPicPr>
        <p:blipFill rotWithShape="1">
          <a:blip r:embed="rId2">
            <a:alphaModFix/>
          </a:blip>
          <a:srcRect l="41273" t="58219" b="1529"/>
          <a:stretch/>
        </p:blipFill>
        <p:spPr>
          <a:xfrm rot="-5400000" flipH="1">
            <a:off x="-1399538" y="1389862"/>
            <a:ext cx="5153172" cy="2354099"/>
          </a:xfrm>
          <a:prstGeom prst="rect">
            <a:avLst/>
          </a:prstGeom>
          <a:noFill/>
          <a:ln>
            <a:noFill/>
          </a:ln>
        </p:spPr>
      </p:pic>
      <p:pic>
        <p:nvPicPr>
          <p:cNvPr id="107" name="Google Shape;107;p18"/>
          <p:cNvPicPr preferRelativeResize="0"/>
          <p:nvPr/>
        </p:nvPicPr>
        <p:blipFill>
          <a:blip r:embed="rId3">
            <a:alphaModFix/>
          </a:blip>
          <a:stretch>
            <a:fillRect/>
          </a:stretch>
        </p:blipFill>
        <p:spPr>
          <a:xfrm>
            <a:off x="-1" y="0"/>
            <a:ext cx="2496425" cy="5143499"/>
          </a:xfrm>
          <a:prstGeom prst="rect">
            <a:avLst/>
          </a:prstGeom>
          <a:noFill/>
          <a:ln>
            <a:noFill/>
          </a:ln>
        </p:spPr>
      </p:pic>
      <p:sp>
        <p:nvSpPr>
          <p:cNvPr id="108" name="Google Shape;108;p18"/>
          <p:cNvSpPr txBox="1">
            <a:spLocks noGrp="1"/>
          </p:cNvSpPr>
          <p:nvPr>
            <p:ph type="title"/>
          </p:nvPr>
        </p:nvSpPr>
        <p:spPr>
          <a:xfrm>
            <a:off x="879325" y="1183380"/>
            <a:ext cx="3519600" cy="18138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18"/>
          <p:cNvSpPr txBox="1">
            <a:spLocks noGrp="1"/>
          </p:cNvSpPr>
          <p:nvPr>
            <p:ph type="subTitle" idx="1"/>
          </p:nvPr>
        </p:nvSpPr>
        <p:spPr>
          <a:xfrm>
            <a:off x="879325" y="2997120"/>
            <a:ext cx="3519600" cy="963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8"/>
          <p:cNvSpPr>
            <a:spLocks noGrp="1"/>
          </p:cNvSpPr>
          <p:nvPr>
            <p:ph type="pic" idx="2"/>
          </p:nvPr>
        </p:nvSpPr>
        <p:spPr>
          <a:xfrm>
            <a:off x="4902275" y="880200"/>
            <a:ext cx="3362400" cy="33831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TITLE_AND_BODY_1">
    <p:spTree>
      <p:nvGrpSpPr>
        <p:cNvPr id="1" name="Shape 122"/>
        <p:cNvGrpSpPr/>
        <p:nvPr/>
      </p:nvGrpSpPr>
      <p:grpSpPr>
        <a:xfrm>
          <a:off x="0" y="0"/>
          <a:ext cx="0" cy="0"/>
          <a:chOff x="0" y="0"/>
          <a:chExt cx="0" cy="0"/>
        </a:xfrm>
      </p:grpSpPr>
      <p:grpSp>
        <p:nvGrpSpPr>
          <p:cNvPr id="123" name="Google Shape;123;p21"/>
          <p:cNvGrpSpPr/>
          <p:nvPr/>
        </p:nvGrpSpPr>
        <p:grpSpPr>
          <a:xfrm>
            <a:off x="5018673" y="0"/>
            <a:ext cx="4125326" cy="5143501"/>
            <a:chOff x="5018673" y="0"/>
            <a:chExt cx="4125326" cy="5143501"/>
          </a:xfrm>
        </p:grpSpPr>
        <p:pic>
          <p:nvPicPr>
            <p:cNvPr id="124" name="Google Shape;124;p21"/>
            <p:cNvPicPr preferRelativeResize="0"/>
            <p:nvPr/>
          </p:nvPicPr>
          <p:blipFill rotWithShape="1">
            <a:blip r:embed="rId2">
              <a:alphaModFix/>
            </a:blip>
            <a:srcRect r="70806"/>
            <a:stretch/>
          </p:blipFill>
          <p:spPr>
            <a:xfrm>
              <a:off x="6891025" y="0"/>
              <a:ext cx="2252974" cy="5143501"/>
            </a:xfrm>
            <a:prstGeom prst="rect">
              <a:avLst/>
            </a:prstGeom>
            <a:noFill/>
            <a:ln>
              <a:noFill/>
            </a:ln>
          </p:spPr>
        </p:pic>
        <p:pic>
          <p:nvPicPr>
            <p:cNvPr id="125" name="Google Shape;125;p21"/>
            <p:cNvPicPr preferRelativeResize="0"/>
            <p:nvPr/>
          </p:nvPicPr>
          <p:blipFill>
            <a:blip r:embed="rId3">
              <a:alphaModFix/>
            </a:blip>
            <a:stretch>
              <a:fillRect/>
            </a:stretch>
          </p:blipFill>
          <p:spPr>
            <a:xfrm flipH="1">
              <a:off x="5018673" y="0"/>
              <a:ext cx="3659254" cy="5143499"/>
            </a:xfrm>
            <a:prstGeom prst="rect">
              <a:avLst/>
            </a:prstGeom>
            <a:noFill/>
            <a:ln>
              <a:noFill/>
            </a:ln>
          </p:spPr>
        </p:pic>
      </p:grpSp>
      <p:pic>
        <p:nvPicPr>
          <p:cNvPr id="126" name="Google Shape;126;p21"/>
          <p:cNvPicPr preferRelativeResize="0"/>
          <p:nvPr/>
        </p:nvPicPr>
        <p:blipFill rotWithShape="1">
          <a:blip r:embed="rId3">
            <a:alphaModFix/>
          </a:blip>
          <a:srcRect l="-1636"/>
          <a:stretch/>
        </p:blipFill>
        <p:spPr>
          <a:xfrm flipH="1">
            <a:off x="5543573" y="0"/>
            <a:ext cx="3659254" cy="5143499"/>
          </a:xfrm>
          <a:prstGeom prst="rect">
            <a:avLst/>
          </a:prstGeom>
          <a:noFill/>
          <a:ln>
            <a:noFill/>
          </a:ln>
        </p:spPr>
      </p:pic>
      <p:sp>
        <p:nvSpPr>
          <p:cNvPr id="127" name="Google Shape;12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21"/>
          <p:cNvSpPr txBox="1">
            <a:spLocks noGrp="1"/>
          </p:cNvSpPr>
          <p:nvPr>
            <p:ph type="body" idx="1"/>
          </p:nvPr>
        </p:nvSpPr>
        <p:spPr>
          <a:xfrm>
            <a:off x="720000" y="1167379"/>
            <a:ext cx="7704000" cy="34368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Lato Light"/>
              <a:buChar char="●"/>
              <a:defRPr/>
            </a:lvl1pPr>
            <a:lvl2pPr marL="914400" lvl="1" indent="-317500" rtl="0">
              <a:lnSpc>
                <a:spcPct val="115000"/>
              </a:lnSpc>
              <a:spcBef>
                <a:spcPts val="0"/>
              </a:spcBef>
              <a:spcAft>
                <a:spcPts val="0"/>
              </a:spcAft>
              <a:buSzPts val="1400"/>
              <a:buFont typeface="Nunito Light"/>
              <a:buChar char="○"/>
              <a:defRPr/>
            </a:lvl2pPr>
            <a:lvl3pPr marL="1371600" lvl="2" indent="-317500" rtl="0">
              <a:lnSpc>
                <a:spcPct val="115000"/>
              </a:lnSpc>
              <a:spcBef>
                <a:spcPts val="0"/>
              </a:spcBef>
              <a:spcAft>
                <a:spcPts val="0"/>
              </a:spcAft>
              <a:buSzPts val="1400"/>
              <a:buFont typeface="Nunito Light"/>
              <a:buChar char="■"/>
              <a:defRPr/>
            </a:lvl3pPr>
            <a:lvl4pPr marL="1828800" lvl="3" indent="-317500" rtl="0">
              <a:lnSpc>
                <a:spcPct val="115000"/>
              </a:lnSpc>
              <a:spcBef>
                <a:spcPts val="0"/>
              </a:spcBef>
              <a:spcAft>
                <a:spcPts val="0"/>
              </a:spcAft>
              <a:buSzPts val="14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7500" rtl="0">
              <a:lnSpc>
                <a:spcPct val="115000"/>
              </a:lnSpc>
              <a:spcBef>
                <a:spcPts val="0"/>
              </a:spcBef>
              <a:spcAft>
                <a:spcPts val="0"/>
              </a:spcAft>
              <a:buSzPts val="1400"/>
              <a:buFont typeface="Nunito Light"/>
              <a:buChar char="●"/>
              <a:defRPr/>
            </a:lvl7pPr>
            <a:lvl8pPr marL="3657600" lvl="7" indent="-317500" rtl="0">
              <a:lnSpc>
                <a:spcPct val="115000"/>
              </a:lnSpc>
              <a:spcBef>
                <a:spcPts val="0"/>
              </a:spcBef>
              <a:spcAft>
                <a:spcPts val="0"/>
              </a:spcAft>
              <a:buSzPts val="1400"/>
              <a:buFont typeface="Nunito Light"/>
              <a:buChar char="○"/>
              <a:defRPr/>
            </a:lvl8pPr>
            <a:lvl9pPr marL="4114800" lvl="8" indent="-317500" rtl="0">
              <a:lnSpc>
                <a:spcPct val="115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 name="Google Shape;145;p24"/>
          <p:cNvSpPr txBox="1">
            <a:spLocks noGrp="1"/>
          </p:cNvSpPr>
          <p:nvPr>
            <p:ph type="subTitle" idx="1"/>
          </p:nvPr>
        </p:nvSpPr>
        <p:spPr>
          <a:xfrm>
            <a:off x="1905300" y="3098314"/>
            <a:ext cx="5333400" cy="1187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46" name="Google Shape;146;p24"/>
          <p:cNvSpPr txBox="1">
            <a:spLocks noGrp="1"/>
          </p:cNvSpPr>
          <p:nvPr>
            <p:ph type="subTitle" idx="2"/>
          </p:nvPr>
        </p:nvSpPr>
        <p:spPr>
          <a:xfrm>
            <a:off x="1905300" y="1624684"/>
            <a:ext cx="5333400" cy="1187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pic>
        <p:nvPicPr>
          <p:cNvPr id="147" name="Google Shape;147;p24"/>
          <p:cNvPicPr preferRelativeResize="0"/>
          <p:nvPr/>
        </p:nvPicPr>
        <p:blipFill rotWithShape="1">
          <a:blip r:embed="rId2">
            <a:alphaModFix/>
          </a:blip>
          <a:srcRect l="17623" t="16901" r="15723" b="39291"/>
          <a:stretch/>
        </p:blipFill>
        <p:spPr>
          <a:xfrm rot="5400000">
            <a:off x="-1458063" y="1446012"/>
            <a:ext cx="5143900" cy="22532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2"/>
        <p:cNvGrpSpPr/>
        <p:nvPr/>
      </p:nvGrpSpPr>
      <p:grpSpPr>
        <a:xfrm>
          <a:off x="0" y="0"/>
          <a:ext cx="0" cy="0"/>
          <a:chOff x="0" y="0"/>
          <a:chExt cx="0" cy="0"/>
        </a:xfrm>
      </p:grpSpPr>
      <p:pic>
        <p:nvPicPr>
          <p:cNvPr id="203" name="Google Shape;203;p30"/>
          <p:cNvPicPr preferRelativeResize="0"/>
          <p:nvPr/>
        </p:nvPicPr>
        <p:blipFill rotWithShape="1">
          <a:blip r:embed="rId2">
            <a:alphaModFix/>
          </a:blip>
          <a:srcRect l="17494" t="37142" r="26807" b="-21537"/>
          <a:stretch/>
        </p:blipFill>
        <p:spPr>
          <a:xfrm>
            <a:off x="0" y="0"/>
            <a:ext cx="5093125" cy="51435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Coda"/>
              <a:buNone/>
              <a:defRPr sz="3500">
                <a:solidFill>
                  <a:schemeClr val="dk1"/>
                </a:solidFill>
                <a:latin typeface="Coda"/>
                <a:ea typeface="Coda"/>
                <a:cs typeface="Coda"/>
                <a:sym typeface="Coda"/>
              </a:defRPr>
            </a:lvl1pPr>
            <a:lvl2pPr lvl="1"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2pPr>
            <a:lvl3pPr lvl="2"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3pPr>
            <a:lvl4pPr lvl="3"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4pPr>
            <a:lvl5pPr lvl="4"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5pPr>
            <a:lvl6pPr lvl="5"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6pPr>
            <a:lvl7pPr lvl="6"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7pPr>
            <a:lvl8pPr lvl="7"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8pPr>
            <a:lvl9pPr lvl="8"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4" r:id="rId6"/>
    <p:sldLayoutId id="2147483667" r:id="rId7"/>
    <p:sldLayoutId id="2147483670" r:id="rId8"/>
    <p:sldLayoutId id="2147483676" r:id="rId9"/>
    <p:sldLayoutId id="2147483677" r:id="rId10"/>
    <p:sldLayoutId id="2147483681" r:id="rId11"/>
    <p:sldLayoutId id="214748368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slidesgo.com/theme/quantum-computing-major-for-college" TargetMode="External"/><Relationship Id="rId7" Type="http://schemas.openxmlformats.org/officeDocument/2006/relationships/hyperlink" Target="https://medium.com/@sanchit.madane.2003/shors-algorithm-bf431cac2f24"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hyperlink" Target="https://www.youtube.com/watch?v=lvTqbM5Dq4Q&amp;t=830s" TargetMode="External"/><Relationship Id="rId5" Type="http://schemas.openxmlformats.org/officeDocument/2006/relationships/hyperlink" Target="https://medium.com/@adubey40/classical-bit-vs-qubit-fa6c6c06e8f" TargetMode="External"/><Relationship Id="rId4" Type="http://schemas.openxmlformats.org/officeDocument/2006/relationships/hyperlink" Target="https://www.quantum-inspire.com/kbase/qubit-basis-states/"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physicsworld.com/a/quantum-processor-integrates-48-logical-qubits/" TargetMode="External"/><Relationship Id="rId13" Type="http://schemas.openxmlformats.org/officeDocument/2006/relationships/hyperlink" Target="https://www.sciencedirect.com/topics/mathematics/factorization-problem" TargetMode="External"/><Relationship Id="rId3" Type="http://schemas.openxmlformats.org/officeDocument/2006/relationships/hyperlink" Target="https://en.wikipedia.org/wiki/Quantum_computing" TargetMode="External"/><Relationship Id="rId7" Type="http://schemas.openxmlformats.org/officeDocument/2006/relationships/hyperlink" Target="https://en.wikipedia.org/wiki/Key_size#:~:text=Asymmetric%20algorithm%20key%20lengths,-The%20effectiveness%20of&amp;text=The%20most%20common%20methods%20are,minimum%20since%20at%20least%202002" TargetMode="External"/><Relationship Id="rId12" Type="http://schemas.openxmlformats.org/officeDocument/2006/relationships/hyperlink" Target="https://github.com/Qiskit/textbook/blob/main/notebooks/ch-algorithms/shor.ipynb" TargetMode="External"/><Relationship Id="rId2" Type="http://schemas.openxmlformats.org/officeDocument/2006/relationships/notesSlide" Target="../notesSlides/notesSlide27.xml"/><Relationship Id="rId16" Type="http://schemas.openxmlformats.org/officeDocument/2006/relationships/hyperlink" Target="https://en.wikipedia.org/wiki/Factorization" TargetMode="External"/><Relationship Id="rId1" Type="http://schemas.openxmlformats.org/officeDocument/2006/relationships/slideLayout" Target="../slideLayouts/slideLayout7.xml"/><Relationship Id="rId6" Type="http://schemas.openxmlformats.org/officeDocument/2006/relationships/hyperlink" Target="https://quantumcomputinguk.org/tutorials/quantum-error-correction-shor-code-in-qiskit" TargetMode="External"/><Relationship Id="rId11" Type="http://schemas.openxmlformats.org/officeDocument/2006/relationships/hyperlink" Target="https://www.classiq.io/insights/shors-algorithm-explained" TargetMode="External"/><Relationship Id="rId5" Type="http://schemas.openxmlformats.org/officeDocument/2006/relationships/hyperlink" Target="https://atelier.net/insights/quantum-conundrum-challenges-quantum-computing" TargetMode="External"/><Relationship Id="rId15" Type="http://schemas.openxmlformats.org/officeDocument/2006/relationships/hyperlink" Target="https://en.wikipedia.org/wiki/Integer_factorization" TargetMode="External"/><Relationship Id="rId10" Type="http://schemas.openxmlformats.org/officeDocument/2006/relationships/hyperlink" Target="https://www.geeksforgeeks.org/shors-factorization-algorithm" TargetMode="External"/><Relationship Id="rId4" Type="http://schemas.openxmlformats.org/officeDocument/2006/relationships/hyperlink" Target="https://aws.amazon.com/what-is/quantum-computing/" TargetMode="External"/><Relationship Id="rId9" Type="http://schemas.openxmlformats.org/officeDocument/2006/relationships/hyperlink" Target="https://en.wikipedia.org/wiki/Shor%27s_algorithm" TargetMode="External"/><Relationship Id="rId14" Type="http://schemas.openxmlformats.org/officeDocument/2006/relationships/hyperlink" Target="https://www.veritas.com/information-center/rsa-encryptio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5"/>
          <p:cNvSpPr txBox="1">
            <a:spLocks noGrp="1"/>
          </p:cNvSpPr>
          <p:nvPr>
            <p:ph type="ctrTitle"/>
          </p:nvPr>
        </p:nvSpPr>
        <p:spPr>
          <a:xfrm>
            <a:off x="3443288" y="100013"/>
            <a:ext cx="5700712" cy="34575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Calcul Cuantic</a:t>
            </a:r>
            <a:br>
              <a:rPr lang="ro-MD" dirty="0"/>
            </a:br>
            <a:br>
              <a:rPr lang="en" dirty="0"/>
            </a:br>
            <a:r>
              <a:rPr lang="en" dirty="0"/>
              <a:t>Factorizarea cuantic</a:t>
            </a:r>
            <a:r>
              <a:rPr lang="ro-MD" dirty="0"/>
              <a:t>ă folosind algoritmul lui Shor</a:t>
            </a:r>
            <a:endParaRPr dirty="0"/>
          </a:p>
        </p:txBody>
      </p:sp>
      <p:sp>
        <p:nvSpPr>
          <p:cNvPr id="4" name="TextBox 3">
            <a:extLst>
              <a:ext uri="{FF2B5EF4-FFF2-40B4-BE49-F238E27FC236}">
                <a16:creationId xmlns:a16="http://schemas.microsoft.com/office/drawing/2014/main" id="{E89F4B6E-C6E8-69E7-900E-F5B4AF804C40}"/>
              </a:ext>
            </a:extLst>
          </p:cNvPr>
          <p:cNvSpPr txBox="1"/>
          <p:nvPr/>
        </p:nvSpPr>
        <p:spPr>
          <a:xfrm>
            <a:off x="3443289" y="3693318"/>
            <a:ext cx="2307042" cy="1261884"/>
          </a:xfrm>
          <a:prstGeom prst="rect">
            <a:avLst/>
          </a:prstGeom>
          <a:noFill/>
        </p:spPr>
        <p:txBody>
          <a:bodyPr wrap="none" rtlCol="0">
            <a:spAutoFit/>
          </a:bodyPr>
          <a:lstStyle/>
          <a:p>
            <a:r>
              <a:rPr lang="ro-MD" sz="2000" dirty="0">
                <a:solidFill>
                  <a:schemeClr val="tx1"/>
                </a:solidFill>
              </a:rPr>
              <a:t>Proiect realizat de</a:t>
            </a:r>
            <a:r>
              <a:rPr lang="en-US" sz="2000" dirty="0">
                <a:solidFill>
                  <a:schemeClr val="tx1"/>
                </a:solidFill>
              </a:rPr>
              <a:t>:</a:t>
            </a:r>
            <a:endParaRPr lang="ro-MD" sz="2000" dirty="0">
              <a:solidFill>
                <a:schemeClr val="tx1"/>
              </a:solidFill>
            </a:endParaRPr>
          </a:p>
          <a:p>
            <a:r>
              <a:rPr lang="ro-MD" dirty="0">
                <a:solidFill>
                  <a:schemeClr val="tx1"/>
                </a:solidFill>
              </a:rPr>
              <a:t>Bălănică Andrei</a:t>
            </a:r>
          </a:p>
          <a:p>
            <a:r>
              <a:rPr lang="ro-MD" dirty="0">
                <a:solidFill>
                  <a:schemeClr val="tx1"/>
                </a:solidFill>
              </a:rPr>
              <a:t>Mihăilă Nicolae</a:t>
            </a:r>
          </a:p>
          <a:p>
            <a:r>
              <a:rPr lang="ro-MD" dirty="0">
                <a:solidFill>
                  <a:schemeClr val="tx1"/>
                </a:solidFill>
              </a:rPr>
              <a:t>Potângă Alexandru Alin</a:t>
            </a:r>
          </a:p>
          <a:p>
            <a:r>
              <a:rPr lang="ro-MD" dirty="0">
                <a:solidFill>
                  <a:schemeClr val="tx1"/>
                </a:solidFill>
              </a:rPr>
              <a:t>Roșianu Robert</a:t>
            </a:r>
            <a:endParaRPr lang="en-US" dirty="0">
              <a:solidFill>
                <a:schemeClr val="tx1"/>
              </a:solidFill>
            </a:endParaRPr>
          </a:p>
        </p:txBody>
      </p:sp>
    </p:spTree>
    <p:extLst>
      <p:ext uri="{BB962C8B-B14F-4D97-AF65-F5344CB8AC3E}">
        <p14:creationId xmlns:p14="http://schemas.microsoft.com/office/powerpoint/2010/main" val="3677754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5" name="Subtitlu 4">
            <a:extLst>
              <a:ext uri="{FF2B5EF4-FFF2-40B4-BE49-F238E27FC236}">
                <a16:creationId xmlns:a16="http://schemas.microsoft.com/office/drawing/2014/main" id="{BFFD85AF-CFEB-6826-B732-D6976E114E26}"/>
              </a:ext>
            </a:extLst>
          </p:cNvPr>
          <p:cNvSpPr>
            <a:spLocks noGrp="1"/>
          </p:cNvSpPr>
          <p:nvPr>
            <p:ph type="subTitle" idx="1"/>
          </p:nvPr>
        </p:nvSpPr>
        <p:spPr>
          <a:xfrm>
            <a:off x="84173" y="348518"/>
            <a:ext cx="8585584" cy="4548471"/>
          </a:xfrm>
        </p:spPr>
        <p:txBody>
          <a:bodyPr spcFirstLastPara="1" wrap="square" lIns="91425" tIns="91425" rIns="91425" bIns="91425" anchor="t" anchorCtr="0">
            <a:noAutofit/>
          </a:bodyPr>
          <a:lstStyle/>
          <a:p>
            <a:pPr>
              <a:buNone/>
            </a:pPr>
            <a:r>
              <a:rPr lang="ro-RO" sz="2000" dirty="0">
                <a:latin typeface="Coda"/>
              </a:rPr>
              <a:t>   In lumea criptografică, securitatea informatică se bazează pe dificultatea rezolvării unor probleme matematice, cum ar fi factorizarea unor numere mari. De exemplu, protocoale precum HTTPS se folosesc de problema factorizării pentru a proteja datele.</a:t>
            </a:r>
          </a:p>
          <a:p>
            <a:pPr>
              <a:lnSpc>
                <a:spcPct val="114999"/>
              </a:lnSpc>
              <a:buNone/>
            </a:pPr>
            <a:r>
              <a:rPr lang="ro-RO" sz="2000" dirty="0">
                <a:latin typeface="Coda"/>
              </a:rPr>
              <a:t>   Problema factorizării nu poate fi rezolvată eficient de niciun algoritm clasic cunoscut. </a:t>
            </a:r>
          </a:p>
          <a:p>
            <a:pPr>
              <a:lnSpc>
                <a:spcPct val="114999"/>
              </a:lnSpc>
              <a:buNone/>
            </a:pPr>
            <a:r>
              <a:rPr lang="ro-RO" sz="2000" dirty="0">
                <a:latin typeface="Coda"/>
              </a:rPr>
              <a:t>  </a:t>
            </a:r>
            <a:r>
              <a:rPr lang="ro-RO" sz="2000">
                <a:latin typeface="Coda"/>
              </a:rPr>
              <a:t> </a:t>
            </a:r>
            <a:r>
              <a:rPr lang="ro-RO" sz="2000" dirty="0">
                <a:latin typeface="Coda"/>
              </a:rPr>
              <a:t>In 1997, atunci când </a:t>
            </a:r>
            <a:r>
              <a:rPr lang="ro-RO" sz="2000" err="1">
                <a:latin typeface="Coda"/>
              </a:rPr>
              <a:t>Shor</a:t>
            </a:r>
            <a:r>
              <a:rPr lang="ro-RO" sz="2000" dirty="0">
                <a:latin typeface="Coda"/>
              </a:rPr>
              <a:t> a publicat algoritmul de factorizare cu ajutorul unui calculator cuantic, a creat speranța că complexitatea computațională cuantica ar fi superioară complexității computaționale clasice.</a:t>
            </a:r>
          </a:p>
          <a:p>
            <a:pPr>
              <a:lnSpc>
                <a:spcPct val="114999"/>
              </a:lnSpc>
              <a:buNone/>
            </a:pPr>
            <a:endParaRPr lang="ro-RO" sz="2000">
              <a:latin typeface="Cod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 name="Titlu 2">
            <a:extLst>
              <a:ext uri="{FF2B5EF4-FFF2-40B4-BE49-F238E27FC236}">
                <a16:creationId xmlns:a16="http://schemas.microsoft.com/office/drawing/2014/main" id="{2F0731F2-5834-2333-C0B9-4E4897745B27}"/>
              </a:ext>
            </a:extLst>
          </p:cNvPr>
          <p:cNvSpPr>
            <a:spLocks noGrp="1"/>
          </p:cNvSpPr>
          <p:nvPr>
            <p:ph type="title"/>
          </p:nvPr>
        </p:nvSpPr>
        <p:spPr>
          <a:xfrm>
            <a:off x="362254" y="285310"/>
            <a:ext cx="8427242" cy="4625940"/>
          </a:xfrm>
        </p:spPr>
        <p:txBody>
          <a:bodyPr spcFirstLastPara="1" wrap="square" lIns="91425" tIns="91425" rIns="91425" bIns="91425" anchor="t" anchorCtr="0">
            <a:noAutofit/>
          </a:bodyPr>
          <a:lstStyle/>
          <a:p>
            <a:r>
              <a:rPr lang="ro-RO" sz="3200" dirty="0"/>
              <a:t> Rezultatul rezolvării problemei factorizării</a:t>
            </a:r>
            <a:br>
              <a:rPr lang="en-US" dirty="0"/>
            </a:br>
            <a:br>
              <a:rPr lang="en-US" dirty="0"/>
            </a:br>
            <a:r>
              <a:rPr lang="ro-RO" sz="2000" dirty="0"/>
              <a:t> Reușirea demonstrării că problema factorizării poate fi rezolvată în timp polinomial ar duce la un colaps criptografic. Majoritatea instituțiilor se folosesc de factorizare pentru a cripta date esențiale (de exemplu băncile, instituțiile statului). Reușirea factorizării unui număr foarte mare în timp polinomial ar duce la distrugerea sistemelor criptografice clasice și la dezvăluirea anumitor informații private.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1102425" y="2119738"/>
            <a:ext cx="3928500" cy="144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ro-RO" dirty="0"/>
              <a:t>Algoritmul lui </a:t>
            </a:r>
            <a:r>
              <a:rPr lang="ro-RO" dirty="0" err="1"/>
              <a:t>Shor</a:t>
            </a:r>
            <a:endParaRPr dirty="0"/>
          </a:p>
        </p:txBody>
      </p:sp>
      <p:sp>
        <p:nvSpPr>
          <p:cNvPr id="263" name="Google Shape;263;p39"/>
          <p:cNvSpPr txBox="1">
            <a:spLocks noGrp="1"/>
          </p:cNvSpPr>
          <p:nvPr>
            <p:ph type="title" idx="2"/>
          </p:nvPr>
        </p:nvSpPr>
        <p:spPr>
          <a:xfrm>
            <a:off x="2240625" y="1280038"/>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ro-RO" dirty="0"/>
              <a:t>3</a:t>
            </a:r>
            <a:endParaRPr dirty="0"/>
          </a:p>
        </p:txBody>
      </p:sp>
      <p:sp>
        <p:nvSpPr>
          <p:cNvPr id="264" name="Google Shape;264;p39"/>
          <p:cNvSpPr txBox="1">
            <a:spLocks noGrp="1"/>
          </p:cNvSpPr>
          <p:nvPr>
            <p:ph type="subTitle" idx="1"/>
          </p:nvPr>
        </p:nvSpPr>
        <p:spPr>
          <a:xfrm>
            <a:off x="1102425" y="3564663"/>
            <a:ext cx="39285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a:t>Utilizare și Scop</a:t>
            </a:r>
            <a:endParaRPr dirty="0"/>
          </a:p>
        </p:txBody>
      </p:sp>
      <p:sp>
        <p:nvSpPr>
          <p:cNvPr id="292" name="Google Shape;292;p43"/>
          <p:cNvSpPr txBox="1">
            <a:spLocks noGrp="1"/>
          </p:cNvSpPr>
          <p:nvPr>
            <p:ph type="subTitle" idx="1"/>
          </p:nvPr>
        </p:nvSpPr>
        <p:spPr>
          <a:xfrm>
            <a:off x="720000" y="2676923"/>
            <a:ext cx="2175300" cy="101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a:t>Acesta a fost creat de matematicianul american Peter </a:t>
            </a:r>
            <a:r>
              <a:rPr lang="ro-RO" dirty="0" err="1"/>
              <a:t>Shor</a:t>
            </a:r>
            <a:r>
              <a:rPr lang="ro-RO" dirty="0"/>
              <a:t> in anul 1994</a:t>
            </a:r>
            <a:endParaRPr dirty="0"/>
          </a:p>
        </p:txBody>
      </p:sp>
      <p:sp>
        <p:nvSpPr>
          <p:cNvPr id="293" name="Google Shape;293;p43"/>
          <p:cNvSpPr txBox="1">
            <a:spLocks noGrp="1"/>
          </p:cNvSpPr>
          <p:nvPr>
            <p:ph type="subTitle" idx="2"/>
          </p:nvPr>
        </p:nvSpPr>
        <p:spPr>
          <a:xfrm>
            <a:off x="3112925" y="3807089"/>
            <a:ext cx="2918149" cy="101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a:t>Față de alți algoritmi clasici de rezolvare a problemei factorizării, algoritmul lui </a:t>
            </a:r>
            <a:r>
              <a:rPr lang="ro-RO" dirty="0" err="1"/>
              <a:t>Shor</a:t>
            </a:r>
            <a:r>
              <a:rPr lang="ro-RO" dirty="0"/>
              <a:t>  realizează aceasta în timp polinomial</a:t>
            </a:r>
            <a:endParaRPr dirty="0"/>
          </a:p>
        </p:txBody>
      </p:sp>
      <p:sp>
        <p:nvSpPr>
          <p:cNvPr id="294" name="Google Shape;294;p43"/>
          <p:cNvSpPr txBox="1">
            <a:spLocks noGrp="1"/>
          </p:cNvSpPr>
          <p:nvPr>
            <p:ph type="subTitle" idx="3"/>
          </p:nvPr>
        </p:nvSpPr>
        <p:spPr>
          <a:xfrm>
            <a:off x="6248700" y="2676923"/>
            <a:ext cx="2175300" cy="101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a:t>Acesta a fost realizat pentru a rezolva problema factorizării</a:t>
            </a:r>
            <a:endParaRPr dirty="0"/>
          </a:p>
        </p:txBody>
      </p:sp>
      <p:sp>
        <p:nvSpPr>
          <p:cNvPr id="295" name="Google Shape;295;p43"/>
          <p:cNvSpPr txBox="1">
            <a:spLocks noGrp="1"/>
          </p:cNvSpPr>
          <p:nvPr>
            <p:ph type="subTitle" idx="4"/>
          </p:nvPr>
        </p:nvSpPr>
        <p:spPr>
          <a:xfrm>
            <a:off x="720000" y="2016923"/>
            <a:ext cx="21753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ro-RO" dirty="0"/>
              <a:t>Cine a realizat acest algoritm?</a:t>
            </a:r>
            <a:endParaRPr dirty="0"/>
          </a:p>
        </p:txBody>
      </p:sp>
      <p:sp>
        <p:nvSpPr>
          <p:cNvPr id="296" name="Google Shape;296;p43"/>
          <p:cNvSpPr txBox="1">
            <a:spLocks noGrp="1"/>
          </p:cNvSpPr>
          <p:nvPr>
            <p:ph type="subTitle" idx="5"/>
          </p:nvPr>
        </p:nvSpPr>
        <p:spPr>
          <a:xfrm>
            <a:off x="3112925" y="3144657"/>
            <a:ext cx="2918150" cy="660000"/>
          </a:xfrm>
          <a:prstGeom prst="rect">
            <a:avLst/>
          </a:prstGeom>
        </p:spPr>
        <p:txBody>
          <a:bodyPr spcFirstLastPara="1" wrap="square" lIns="91425" tIns="91425" rIns="91425" bIns="91425" anchor="b" anchorCtr="0">
            <a:noAutofit/>
          </a:bodyPr>
          <a:lstStyle/>
          <a:p>
            <a:r>
              <a:rPr lang="ro-RO" dirty="0"/>
              <a:t>Cu ce este mai bun față de alți algoritmi care rezolvă aceeași problemă?</a:t>
            </a:r>
          </a:p>
        </p:txBody>
      </p:sp>
      <p:sp>
        <p:nvSpPr>
          <p:cNvPr id="297" name="Google Shape;297;p43"/>
          <p:cNvSpPr txBox="1">
            <a:spLocks noGrp="1"/>
          </p:cNvSpPr>
          <p:nvPr>
            <p:ph type="subTitle" idx="6"/>
          </p:nvPr>
        </p:nvSpPr>
        <p:spPr>
          <a:xfrm>
            <a:off x="6248700" y="2016923"/>
            <a:ext cx="21753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ro-RO" dirty="0"/>
              <a:t>Care a fost scopul dezvoltări lui?</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build="p"/>
      <p:bldP spid="293" grpId="0" build="p"/>
      <p:bldP spid="294" grpId="0" build="p"/>
      <p:bldP spid="295" grpId="0" build="p"/>
      <p:bldP spid="296" grpId="0" build="p"/>
      <p:bldP spid="29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a:t>Algoritmul</a:t>
            </a:r>
            <a:endParaRPr lang="en-US" dirty="0"/>
          </a:p>
        </p:txBody>
      </p:sp>
      <mc:AlternateContent xmlns:mc="http://schemas.openxmlformats.org/markup-compatibility/2006" xmlns:a14="http://schemas.microsoft.com/office/drawing/2010/main">
        <mc:Choice Requires="a14">
          <p:sp>
            <p:nvSpPr>
              <p:cNvPr id="271" name="Google Shape;271;p40"/>
              <p:cNvSpPr txBox="1">
                <a:spLocks noGrp="1"/>
              </p:cNvSpPr>
              <p:nvPr>
                <p:ph type="subTitle" idx="2"/>
              </p:nvPr>
            </p:nvSpPr>
            <p:spPr>
              <a:xfrm>
                <a:off x="1905300" y="1624684"/>
                <a:ext cx="5714700" cy="2597692"/>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ro-RO" dirty="0">
                    <a:solidFill>
                      <a:schemeClr val="tx1"/>
                    </a:solidFill>
                    <a:latin typeface="Assistant" pitchFamily="2" charset="-79"/>
                    <a:cs typeface="Assistant" pitchFamily="2" charset="-79"/>
                  </a:rPr>
                  <a:t>Putem diviza algoritmul în 2 părți importante</a:t>
                </a:r>
                <a:endParaRPr lang="en-US" dirty="0">
                  <a:solidFill>
                    <a:schemeClr val="tx1"/>
                  </a:solidFill>
                  <a:latin typeface="Assistant" pitchFamily="2" charset="-79"/>
                  <a:cs typeface="Assistant" pitchFamily="2" charset="-79"/>
                </a:endParaRPr>
              </a:p>
              <a:p>
                <a:pPr algn="l">
                  <a:buFont typeface="Arial" panose="020B0604020202020204" pitchFamily="34" charset="0"/>
                  <a:buChar char="•"/>
                </a:pPr>
                <a:r>
                  <a:rPr lang="en-US" dirty="0" err="1">
                    <a:solidFill>
                      <a:schemeClr val="tx1"/>
                    </a:solidFill>
                    <a:latin typeface="Assistant" pitchFamily="2" charset="-79"/>
                    <a:cs typeface="Assistant" pitchFamily="2" charset="-79"/>
                  </a:rPr>
                  <a:t>Partea</a:t>
                </a:r>
                <a:r>
                  <a:rPr lang="en-US" dirty="0">
                    <a:solidFill>
                      <a:schemeClr val="tx1"/>
                    </a:solidFill>
                    <a:latin typeface="Assistant" pitchFamily="2" charset="-79"/>
                    <a:cs typeface="Assistant" pitchFamily="2" charset="-79"/>
                  </a:rPr>
                  <a:t> </a:t>
                </a:r>
                <a:r>
                  <a:rPr lang="en-US" dirty="0" err="1">
                    <a:solidFill>
                      <a:schemeClr val="tx1"/>
                    </a:solidFill>
                    <a:latin typeface="Assistant" pitchFamily="2" charset="-79"/>
                    <a:cs typeface="Assistant" pitchFamily="2" charset="-79"/>
                  </a:rPr>
                  <a:t>Clasic</a:t>
                </a:r>
                <a:r>
                  <a:rPr lang="ro-RO" dirty="0">
                    <a:solidFill>
                      <a:schemeClr val="tx1"/>
                    </a:solidFill>
                    <a:latin typeface="Assistant" pitchFamily="2" charset="-79"/>
                    <a:cs typeface="Assistant" pitchFamily="2" charset="-79"/>
                  </a:rPr>
                  <a:t>ă</a:t>
                </a:r>
                <a:r>
                  <a:rPr lang="en-US" dirty="0">
                    <a:solidFill>
                      <a:schemeClr val="tx1"/>
                    </a:solidFill>
                    <a:latin typeface="Assistant" pitchFamily="2" charset="-79"/>
                    <a:cs typeface="Assistant" pitchFamily="2" charset="-79"/>
                  </a:rPr>
                  <a:t>(Classical Reduction):</a:t>
                </a:r>
              </a:p>
              <a:p>
                <a:pPr marL="0" indent="0" algn="l"/>
                <a:r>
                  <a:rPr lang="en-US" dirty="0">
                    <a:solidFill>
                      <a:schemeClr val="tx1"/>
                    </a:solidFill>
                    <a:latin typeface="Assistant" pitchFamily="2" charset="-79"/>
                    <a:cs typeface="Assistant" pitchFamily="2" charset="-79"/>
                  </a:rPr>
                  <a:t>	-are ca scop </a:t>
                </a:r>
                <a:r>
                  <a:rPr lang="en-US" dirty="0" err="1">
                    <a:solidFill>
                      <a:schemeClr val="tx1"/>
                    </a:solidFill>
                    <a:latin typeface="Assistant" pitchFamily="2" charset="-79"/>
                    <a:cs typeface="Assistant" pitchFamily="2" charset="-79"/>
                  </a:rPr>
                  <a:t>reduc</a:t>
                </a:r>
                <a:r>
                  <a:rPr lang="ro-RO" dirty="0">
                    <a:solidFill>
                      <a:schemeClr val="tx1"/>
                    </a:solidFill>
                    <a:latin typeface="Assistant" pitchFamily="2" charset="-79"/>
                    <a:cs typeface="Assistant" pitchFamily="2" charset="-79"/>
                  </a:rPr>
                  <a:t>ț</a:t>
                </a:r>
                <a:r>
                  <a:rPr lang="en-US" dirty="0" err="1">
                    <a:solidFill>
                      <a:schemeClr val="tx1"/>
                    </a:solidFill>
                    <a:latin typeface="Assistant" pitchFamily="2" charset="-79"/>
                    <a:cs typeface="Assistant" pitchFamily="2" charset="-79"/>
                  </a:rPr>
                  <a:t>ia</a:t>
                </a:r>
                <a:r>
                  <a:rPr lang="en-US" dirty="0">
                    <a:solidFill>
                      <a:schemeClr val="tx1"/>
                    </a:solidFill>
                    <a:latin typeface="Assistant" pitchFamily="2" charset="-79"/>
                    <a:cs typeface="Assistant" pitchFamily="2" charset="-79"/>
                  </a:rPr>
                  <a:t> </a:t>
                </a:r>
                <a:r>
                  <a:rPr lang="en-US" dirty="0" err="1">
                    <a:solidFill>
                      <a:schemeClr val="tx1"/>
                    </a:solidFill>
                    <a:latin typeface="Assistant" pitchFamily="2" charset="-79"/>
                    <a:cs typeface="Assistant" pitchFamily="2" charset="-79"/>
                  </a:rPr>
                  <a:t>problemei</a:t>
                </a:r>
                <a:r>
                  <a:rPr lang="en-US" dirty="0">
                    <a:solidFill>
                      <a:schemeClr val="tx1"/>
                    </a:solidFill>
                    <a:latin typeface="Assistant" pitchFamily="2" charset="-79"/>
                    <a:cs typeface="Assistant" pitchFamily="2" charset="-79"/>
                  </a:rPr>
                  <a:t> </a:t>
                </a:r>
                <a:r>
                  <a:rPr lang="en-US" dirty="0" err="1">
                    <a:solidFill>
                      <a:schemeClr val="tx1"/>
                    </a:solidFill>
                    <a:latin typeface="Assistant" pitchFamily="2" charset="-79"/>
                    <a:cs typeface="Assistant" pitchFamily="2" charset="-79"/>
                  </a:rPr>
                  <a:t>factoriz</a:t>
                </a:r>
                <a:r>
                  <a:rPr lang="ro-RO" dirty="0">
                    <a:solidFill>
                      <a:schemeClr val="tx1"/>
                    </a:solidFill>
                    <a:latin typeface="Assistant" pitchFamily="2" charset="-79"/>
                    <a:cs typeface="Assistant" pitchFamily="2" charset="-79"/>
                  </a:rPr>
                  <a:t>ă</a:t>
                </a:r>
                <a:r>
                  <a:rPr lang="en-US" dirty="0" err="1">
                    <a:solidFill>
                      <a:schemeClr val="tx1"/>
                    </a:solidFill>
                    <a:latin typeface="Assistant" pitchFamily="2" charset="-79"/>
                    <a:cs typeface="Assistant" pitchFamily="2" charset="-79"/>
                  </a:rPr>
                  <a:t>rii</a:t>
                </a:r>
                <a:r>
                  <a:rPr lang="en-US" dirty="0">
                    <a:solidFill>
                      <a:schemeClr val="tx1"/>
                    </a:solidFill>
                    <a:latin typeface="Assistant" pitchFamily="2" charset="-79"/>
                    <a:cs typeface="Assistant" pitchFamily="2" charset="-79"/>
                  </a:rPr>
                  <a:t> la </a:t>
                </a:r>
                <a:r>
                  <a:rPr lang="en-US" dirty="0" err="1">
                    <a:solidFill>
                      <a:schemeClr val="tx1"/>
                    </a:solidFill>
                    <a:latin typeface="Assistant" pitchFamily="2" charset="-79"/>
                    <a:cs typeface="Assistant" pitchFamily="2" charset="-79"/>
                  </a:rPr>
                  <a:t>problema</a:t>
                </a:r>
                <a:r>
                  <a:rPr lang="en-US" dirty="0">
                    <a:solidFill>
                      <a:schemeClr val="tx1"/>
                    </a:solidFill>
                    <a:latin typeface="Assistant" pitchFamily="2" charset="-79"/>
                    <a:cs typeface="Assistant" pitchFamily="2" charset="-79"/>
                  </a:rPr>
                  <a:t> g</a:t>
                </a:r>
                <a:r>
                  <a:rPr lang="ro-RO" dirty="0">
                    <a:solidFill>
                      <a:schemeClr val="tx1"/>
                    </a:solidFill>
                    <a:latin typeface="Assistant" pitchFamily="2" charset="-79"/>
                    <a:cs typeface="Assistant" pitchFamily="2" charset="-79"/>
                  </a:rPr>
                  <a:t>ă</a:t>
                </a:r>
                <a:r>
                  <a:rPr lang="en-US" dirty="0" err="1">
                    <a:solidFill>
                      <a:schemeClr val="tx1"/>
                    </a:solidFill>
                    <a:latin typeface="Assistant" pitchFamily="2" charset="-79"/>
                    <a:cs typeface="Assistant" pitchFamily="2" charset="-79"/>
                  </a:rPr>
                  <a:t>sirii</a:t>
                </a:r>
                <a:r>
                  <a:rPr lang="en-US" dirty="0">
                    <a:solidFill>
                      <a:schemeClr val="tx1"/>
                    </a:solidFill>
                    <a:latin typeface="Assistant" pitchFamily="2" charset="-79"/>
                    <a:cs typeface="Assistant" pitchFamily="2" charset="-79"/>
                  </a:rPr>
                  <a:t> </a:t>
                </a:r>
                <a:r>
                  <a:rPr lang="en-US" dirty="0" err="1">
                    <a:solidFill>
                      <a:schemeClr val="tx1"/>
                    </a:solidFill>
                    <a:latin typeface="Assistant" pitchFamily="2" charset="-79"/>
                    <a:cs typeface="Assistant" pitchFamily="2" charset="-79"/>
                  </a:rPr>
                  <a:t>perioadei</a:t>
                </a:r>
                <a:r>
                  <a:rPr lang="en-US" dirty="0">
                    <a:solidFill>
                      <a:schemeClr val="tx1"/>
                    </a:solidFill>
                    <a:latin typeface="Assistant" pitchFamily="2" charset="-79"/>
                    <a:cs typeface="Assistant" pitchFamily="2" charset="-79"/>
                  </a:rPr>
                  <a:t> r(</a:t>
                </a:r>
                <a:r>
                  <a:rPr lang="en-US" dirty="0" err="1">
                    <a:solidFill>
                      <a:schemeClr val="tx1"/>
                    </a:solidFill>
                    <a:latin typeface="Assistant" pitchFamily="2" charset="-79"/>
                    <a:cs typeface="Assistant" pitchFamily="2" charset="-79"/>
                  </a:rPr>
                  <a:t>cel</a:t>
                </a:r>
                <a:r>
                  <a:rPr lang="en-US" dirty="0">
                    <a:solidFill>
                      <a:schemeClr val="tx1"/>
                    </a:solidFill>
                    <a:latin typeface="Assistant" pitchFamily="2" charset="-79"/>
                    <a:cs typeface="Assistant" pitchFamily="2" charset="-79"/>
                  </a:rPr>
                  <a:t> </a:t>
                </a:r>
                <a:r>
                  <a:rPr lang="en-US" dirty="0" err="1">
                    <a:solidFill>
                      <a:schemeClr val="tx1"/>
                    </a:solidFill>
                    <a:latin typeface="Assistant" pitchFamily="2" charset="-79"/>
                    <a:cs typeface="Assistant" pitchFamily="2" charset="-79"/>
                  </a:rPr>
                  <a:t>mai</a:t>
                </a:r>
                <a:r>
                  <a:rPr lang="en-US" dirty="0">
                    <a:solidFill>
                      <a:schemeClr val="tx1"/>
                    </a:solidFill>
                    <a:latin typeface="Assistant" pitchFamily="2" charset="-79"/>
                    <a:cs typeface="Assistant" pitchFamily="2" charset="-79"/>
                  </a:rPr>
                  <a:t> mic </a:t>
                </a:r>
                <a:r>
                  <a:rPr lang="en-US" dirty="0" err="1">
                    <a:solidFill>
                      <a:schemeClr val="tx1"/>
                    </a:solidFill>
                    <a:latin typeface="Assistant" pitchFamily="2" charset="-79"/>
                    <a:cs typeface="Assistant" pitchFamily="2" charset="-79"/>
                  </a:rPr>
                  <a:t>posibil</a:t>
                </a:r>
                <a:r>
                  <a:rPr lang="en-US" dirty="0">
                    <a:solidFill>
                      <a:schemeClr val="tx1"/>
                    </a:solidFill>
                    <a:latin typeface="Assistant" pitchFamily="2" charset="-79"/>
                    <a:cs typeface="Assistant" pitchFamily="2" charset="-79"/>
                  </a:rPr>
                  <a:t>) din </a:t>
                </a:r>
                <a:r>
                  <a:rPr lang="en-US" dirty="0" err="1">
                    <a:solidFill>
                      <a:schemeClr val="tx1"/>
                    </a:solidFill>
                    <a:latin typeface="Assistant" pitchFamily="2" charset="-79"/>
                    <a:cs typeface="Assistant" pitchFamily="2" charset="-79"/>
                  </a:rPr>
                  <a:t>ecua</a:t>
                </a:r>
                <a:r>
                  <a:rPr lang="ro-RO" dirty="0">
                    <a:solidFill>
                      <a:schemeClr val="tx1"/>
                    </a:solidFill>
                    <a:latin typeface="Assistant" pitchFamily="2" charset="-79"/>
                    <a:cs typeface="Assistant" pitchFamily="2" charset="-79"/>
                  </a:rPr>
                  <a:t>ț</a:t>
                </a:r>
                <a:r>
                  <a:rPr lang="en-US" dirty="0" err="1">
                    <a:solidFill>
                      <a:schemeClr val="tx1"/>
                    </a:solidFill>
                    <a:latin typeface="Assistant" pitchFamily="2" charset="-79"/>
                    <a:cs typeface="Assistant" pitchFamily="2" charset="-79"/>
                  </a:rPr>
                  <a:t>ia</a:t>
                </a:r>
                <a:r>
                  <a:rPr lang="en-US" dirty="0">
                    <a:solidFill>
                      <a:schemeClr val="tx1"/>
                    </a:solidFill>
                    <a:latin typeface="Assistant" pitchFamily="2" charset="-79"/>
                    <a:cs typeface="Assistant" pitchFamily="2" charset="-79"/>
                  </a:rPr>
                  <a:t> de </a:t>
                </a:r>
                <a:r>
                  <a:rPr lang="en-US" dirty="0" err="1">
                    <a:solidFill>
                      <a:schemeClr val="tx1"/>
                    </a:solidFill>
                    <a:latin typeface="Assistant" pitchFamily="2" charset="-79"/>
                    <a:cs typeface="Assistant" pitchFamily="2" charset="-79"/>
                  </a:rPr>
                  <a:t>mai</a:t>
                </a:r>
                <a:r>
                  <a:rPr lang="en-US" dirty="0">
                    <a:solidFill>
                      <a:schemeClr val="tx1"/>
                    </a:solidFill>
                    <a:latin typeface="Assistant" pitchFamily="2" charset="-79"/>
                    <a:cs typeface="Assistant" pitchFamily="2" charset="-79"/>
                  </a:rPr>
                  <a:t> </a:t>
                </a:r>
                <a:r>
                  <a:rPr lang="en-US" dirty="0" err="1">
                    <a:solidFill>
                      <a:schemeClr val="tx1"/>
                    </a:solidFill>
                    <a:latin typeface="Assistant" pitchFamily="2" charset="-79"/>
                    <a:cs typeface="Assistant" pitchFamily="2" charset="-79"/>
                  </a:rPr>
                  <a:t>jos</a:t>
                </a:r>
                <a:r>
                  <a:rPr lang="ro-RO" dirty="0">
                    <a:solidFill>
                      <a:schemeClr val="tx1"/>
                    </a:solidFill>
                    <a:latin typeface="Assistant" pitchFamily="2" charset="-79"/>
                    <a:cs typeface="Assistant" pitchFamily="2" charset="-79"/>
                  </a:rPr>
                  <a:t> </a:t>
                </a:r>
                <a:r>
                  <a:rPr lang="en-US" dirty="0">
                    <a:solidFill>
                      <a:schemeClr val="tx1"/>
                    </a:solidFill>
                    <a:latin typeface="Assistant" pitchFamily="2" charset="-79"/>
                    <a:cs typeface="Assistant" pitchFamily="2" charset="-79"/>
                  </a:rPr>
                  <a:t>(the problem of order-finding)</a:t>
                </a:r>
              </a:p>
              <a:p>
                <a:pPr marL="0" indent="0" algn="l"/>
                <a:r>
                  <a:rPr lang="en-US" dirty="0">
                    <a:solidFill>
                      <a:schemeClr val="tx1"/>
                    </a:solidFill>
                    <a:latin typeface="Assistant" pitchFamily="2" charset="-79"/>
                    <a:cs typeface="Assistant" pitchFamily="2" charset="-79"/>
                  </a:rPr>
                  <a:t>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𝑎</m:t>
                        </m:r>
                      </m:e>
                      <m:sup>
                        <m:r>
                          <a:rPr lang="en-US" b="0" i="1" smtClean="0">
                            <a:solidFill>
                              <a:schemeClr val="tx1"/>
                            </a:solidFill>
                            <a:latin typeface="Cambria Math" panose="02040503050406030204" pitchFamily="18" charset="0"/>
                          </a:rPr>
                          <m:t>𝑟</m:t>
                        </m:r>
                      </m:sup>
                    </m:sSup>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𝑚𝑜𝑑</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𝑁</m:t>
                    </m:r>
                  </m:oMath>
                </a14:m>
                <a:endParaRPr lang="en-US" dirty="0">
                  <a:solidFill>
                    <a:schemeClr val="tx1"/>
                  </a:solidFill>
                  <a:latin typeface="Assistant" pitchFamily="2" charset="-79"/>
                  <a:cs typeface="Assistant" pitchFamily="2" charset="-79"/>
                </a:endParaRPr>
              </a:p>
              <a:p>
                <a:pPr algn="l">
                  <a:buFont typeface="Arial" panose="020B0604020202020204" pitchFamily="34" charset="0"/>
                  <a:buChar char="•"/>
                </a:pPr>
                <a:r>
                  <a:rPr lang="ro-RO" i="0" dirty="0">
                    <a:solidFill>
                      <a:schemeClr val="tx1"/>
                    </a:solidFill>
                    <a:effectLst/>
                    <a:latin typeface="Assistant" pitchFamily="2" charset="-79"/>
                    <a:cs typeface="Assistant" pitchFamily="2" charset="-79"/>
                  </a:rPr>
                  <a:t>Partea Cuantică(</a:t>
                </a:r>
                <a:r>
                  <a:rPr lang="en-US" i="0" dirty="0">
                    <a:solidFill>
                      <a:schemeClr val="tx1"/>
                    </a:solidFill>
                    <a:effectLst/>
                    <a:latin typeface="Assistant" pitchFamily="2" charset="-79"/>
                    <a:cs typeface="Assistant" pitchFamily="2" charset="-79"/>
                  </a:rPr>
                  <a:t>Quantum order-finding subroutine</a:t>
                </a:r>
                <a:r>
                  <a:rPr lang="ro-RO" i="0" dirty="0">
                    <a:solidFill>
                      <a:schemeClr val="tx1"/>
                    </a:solidFill>
                    <a:effectLst/>
                    <a:latin typeface="Assistant" pitchFamily="2" charset="-79"/>
                    <a:cs typeface="Assistant" pitchFamily="2" charset="-79"/>
                  </a:rPr>
                  <a:t>)</a:t>
                </a:r>
                <a:r>
                  <a:rPr lang="en-US" i="0" dirty="0">
                    <a:solidFill>
                      <a:schemeClr val="tx1"/>
                    </a:solidFill>
                    <a:effectLst/>
                    <a:latin typeface="Assistant" pitchFamily="2" charset="-79"/>
                    <a:cs typeface="Assistant" pitchFamily="2" charset="-79"/>
                  </a:rPr>
                  <a:t>:</a:t>
                </a:r>
                <a:br>
                  <a:rPr lang="en-US" i="0" dirty="0">
                    <a:solidFill>
                      <a:schemeClr val="tx1"/>
                    </a:solidFill>
                    <a:effectLst/>
                    <a:latin typeface="Assistant" pitchFamily="2" charset="-79"/>
                    <a:cs typeface="Assistant" pitchFamily="2" charset="-79"/>
                  </a:rPr>
                </a:br>
                <a:r>
                  <a:rPr lang="en-US" i="0" dirty="0">
                    <a:solidFill>
                      <a:schemeClr val="tx1"/>
                    </a:solidFill>
                    <a:effectLst/>
                    <a:latin typeface="Assistant" pitchFamily="2" charset="-79"/>
                    <a:cs typeface="Assistant" pitchFamily="2" charset="-79"/>
                  </a:rPr>
                  <a:t>	-</a:t>
                </a:r>
                <a:r>
                  <a:rPr lang="en-US" i="0" dirty="0" err="1">
                    <a:solidFill>
                      <a:schemeClr val="tx1"/>
                    </a:solidFill>
                    <a:effectLst/>
                    <a:latin typeface="Assistant" pitchFamily="2" charset="-79"/>
                    <a:cs typeface="Assistant" pitchFamily="2" charset="-79"/>
                  </a:rPr>
                  <a:t>partea</a:t>
                </a:r>
                <a:r>
                  <a:rPr lang="en-US" i="0" dirty="0">
                    <a:solidFill>
                      <a:schemeClr val="tx1"/>
                    </a:solidFill>
                    <a:effectLst/>
                    <a:latin typeface="Assistant" pitchFamily="2" charset="-79"/>
                    <a:cs typeface="Assistant" pitchFamily="2" charset="-79"/>
                  </a:rPr>
                  <a:t> </a:t>
                </a:r>
                <a:r>
                  <a:rPr lang="en-US" i="0" dirty="0" err="1">
                    <a:solidFill>
                      <a:schemeClr val="tx1"/>
                    </a:solidFill>
                    <a:effectLst/>
                    <a:latin typeface="Assistant" pitchFamily="2" charset="-79"/>
                    <a:cs typeface="Assistant" pitchFamily="2" charset="-79"/>
                  </a:rPr>
                  <a:t>cuantic</a:t>
                </a:r>
                <a:r>
                  <a:rPr lang="ro-RO" i="0" dirty="0">
                    <a:solidFill>
                      <a:schemeClr val="tx1"/>
                    </a:solidFill>
                    <a:effectLst/>
                    <a:latin typeface="Assistant" pitchFamily="2" charset="-79"/>
                    <a:cs typeface="Assistant" pitchFamily="2" charset="-79"/>
                  </a:rPr>
                  <a:t>ă</a:t>
                </a:r>
                <a:r>
                  <a:rPr lang="en-US" i="0" dirty="0">
                    <a:solidFill>
                      <a:schemeClr val="tx1"/>
                    </a:solidFill>
                    <a:effectLst/>
                    <a:latin typeface="Assistant" pitchFamily="2" charset="-79"/>
                    <a:cs typeface="Assistant" pitchFamily="2" charset="-79"/>
                  </a:rPr>
                  <a:t> a </a:t>
                </a:r>
                <a:r>
                  <a:rPr lang="en-US" i="0" dirty="0" err="1">
                    <a:solidFill>
                      <a:schemeClr val="tx1"/>
                    </a:solidFill>
                    <a:effectLst/>
                    <a:latin typeface="Assistant" pitchFamily="2" charset="-79"/>
                    <a:cs typeface="Assistant" pitchFamily="2" charset="-79"/>
                  </a:rPr>
                  <a:t>algoritmului</a:t>
                </a:r>
                <a:r>
                  <a:rPr lang="en-US" i="0" dirty="0">
                    <a:solidFill>
                      <a:schemeClr val="tx1"/>
                    </a:solidFill>
                    <a:effectLst/>
                    <a:latin typeface="Assistant" pitchFamily="2" charset="-79"/>
                    <a:cs typeface="Assistant" pitchFamily="2" charset="-79"/>
                  </a:rPr>
                  <a:t> </a:t>
                </a:r>
                <a:r>
                  <a:rPr lang="en-US" i="0" dirty="0" err="1">
                    <a:solidFill>
                      <a:schemeClr val="tx1"/>
                    </a:solidFill>
                    <a:effectLst/>
                    <a:latin typeface="Assistant" pitchFamily="2" charset="-79"/>
                    <a:cs typeface="Assistant" pitchFamily="2" charset="-79"/>
                  </a:rPr>
                  <a:t>ajut</a:t>
                </a:r>
                <a:r>
                  <a:rPr lang="ro-RO" i="0" dirty="0">
                    <a:solidFill>
                      <a:schemeClr val="tx1"/>
                    </a:solidFill>
                    <a:effectLst/>
                    <a:latin typeface="Assistant" pitchFamily="2" charset="-79"/>
                    <a:cs typeface="Assistant" pitchFamily="2" charset="-79"/>
                  </a:rPr>
                  <a:t>ă în găsirea numărului</a:t>
                </a:r>
                <a:r>
                  <a:rPr lang="en-US" i="0" dirty="0">
                    <a:solidFill>
                      <a:schemeClr val="tx1"/>
                    </a:solidFill>
                    <a:effectLst/>
                    <a:latin typeface="Assistant" pitchFamily="2" charset="-79"/>
                    <a:cs typeface="Assistant" pitchFamily="2" charset="-79"/>
                  </a:rPr>
                  <a:t> r-</a:t>
                </a:r>
                <a:r>
                  <a:rPr lang="en-US" i="0" dirty="0" err="1">
                    <a:solidFill>
                      <a:schemeClr val="tx1"/>
                    </a:solidFill>
                    <a:effectLst/>
                    <a:latin typeface="Assistant" pitchFamily="2" charset="-79"/>
                    <a:cs typeface="Assistant" pitchFamily="2" charset="-79"/>
                  </a:rPr>
                  <a:t>ul</a:t>
                </a:r>
                <a:r>
                  <a:rPr lang="ro-RO" dirty="0">
                    <a:solidFill>
                      <a:schemeClr val="tx1"/>
                    </a:solidFill>
                    <a:latin typeface="Assistant" pitchFamily="2" charset="-79"/>
                    <a:cs typeface="Assistant" pitchFamily="2" charset="-79"/>
                  </a:rPr>
                  <a:t>, </a:t>
                </a:r>
                <a:r>
                  <a:rPr lang="en-US" i="0" dirty="0">
                    <a:solidFill>
                      <a:schemeClr val="tx1"/>
                    </a:solidFill>
                    <a:effectLst/>
                    <a:latin typeface="Assistant" pitchFamily="2" charset="-79"/>
                    <a:cs typeface="Assistant" pitchFamily="2" charset="-79"/>
                  </a:rPr>
                  <a:t> </a:t>
                </a:r>
                <a:r>
                  <a:rPr lang="en-US" i="0" dirty="0" err="1">
                    <a:solidFill>
                      <a:schemeClr val="tx1"/>
                    </a:solidFill>
                    <a:effectLst/>
                    <a:latin typeface="Assistant" pitchFamily="2" charset="-79"/>
                    <a:cs typeface="Assistant" pitchFamily="2" charset="-79"/>
                  </a:rPr>
                  <a:t>astfel</a:t>
                </a:r>
                <a:r>
                  <a:rPr lang="en-US" i="0" dirty="0">
                    <a:solidFill>
                      <a:schemeClr val="tx1"/>
                    </a:solidFill>
                    <a:effectLst/>
                    <a:latin typeface="Assistant" pitchFamily="2" charset="-79"/>
                    <a:cs typeface="Assistant" pitchFamily="2" charset="-79"/>
                  </a:rPr>
                  <a:t> </a:t>
                </a:r>
                <a:r>
                  <a:rPr lang="en-US" i="0" dirty="0" err="1">
                    <a:solidFill>
                      <a:schemeClr val="tx1"/>
                    </a:solidFill>
                    <a:effectLst/>
                    <a:latin typeface="Assistant" pitchFamily="2" charset="-79"/>
                    <a:cs typeface="Assistant" pitchFamily="2" charset="-79"/>
                  </a:rPr>
                  <a:t>rezolv</a:t>
                </a:r>
                <a:r>
                  <a:rPr lang="ro-RO" dirty="0" err="1">
                    <a:solidFill>
                      <a:schemeClr val="tx1"/>
                    </a:solidFill>
                    <a:latin typeface="Assistant" pitchFamily="2" charset="-79"/>
                    <a:cs typeface="Assistant" pitchFamily="2" charset="-79"/>
                  </a:rPr>
                  <a:t>ând</a:t>
                </a:r>
                <a:r>
                  <a:rPr lang="en-US" i="0" dirty="0">
                    <a:solidFill>
                      <a:schemeClr val="tx1"/>
                    </a:solidFill>
                    <a:effectLst/>
                    <a:latin typeface="Assistant" pitchFamily="2" charset="-79"/>
                    <a:cs typeface="Assistant" pitchFamily="2" charset="-79"/>
                  </a:rPr>
                  <a:t> </a:t>
                </a:r>
                <a:r>
                  <a:rPr lang="en-US" i="0" dirty="0" err="1">
                    <a:solidFill>
                      <a:schemeClr val="tx1"/>
                    </a:solidFill>
                    <a:effectLst/>
                    <a:latin typeface="Assistant" pitchFamily="2" charset="-79"/>
                    <a:cs typeface="Assistant" pitchFamily="2" charset="-79"/>
                  </a:rPr>
                  <a:t>problema</a:t>
                </a:r>
                <a:r>
                  <a:rPr lang="en-US" i="0" dirty="0">
                    <a:solidFill>
                      <a:schemeClr val="tx1"/>
                    </a:solidFill>
                    <a:effectLst/>
                    <a:latin typeface="Assistant" pitchFamily="2" charset="-79"/>
                    <a:cs typeface="Assistant" pitchFamily="2" charset="-79"/>
                  </a:rPr>
                  <a:t> </a:t>
                </a:r>
                <a:r>
                  <a:rPr lang="ro-RO" i="0" dirty="0">
                    <a:solidFill>
                      <a:schemeClr val="tx1"/>
                    </a:solidFill>
                    <a:effectLst/>
                    <a:latin typeface="Assistant" pitchFamily="2" charset="-79"/>
                    <a:cs typeface="Assistant" pitchFamily="2" charset="-79"/>
                  </a:rPr>
                  <a:t>î</a:t>
                </a:r>
                <a:r>
                  <a:rPr lang="en-US" i="0" dirty="0">
                    <a:solidFill>
                      <a:schemeClr val="tx1"/>
                    </a:solidFill>
                    <a:effectLst/>
                    <a:latin typeface="Assistant" pitchFamily="2" charset="-79"/>
                    <a:cs typeface="Assistant" pitchFamily="2" charset="-79"/>
                  </a:rPr>
                  <a:t>n </a:t>
                </a:r>
                <a:r>
                  <a:rPr lang="en-US" i="0" dirty="0" err="1">
                    <a:solidFill>
                      <a:schemeClr val="tx1"/>
                    </a:solidFill>
                    <a:effectLst/>
                    <a:latin typeface="Assistant" pitchFamily="2" charset="-79"/>
                    <a:cs typeface="Assistant" pitchFamily="2" charset="-79"/>
                  </a:rPr>
                  <a:t>timp</a:t>
                </a:r>
                <a:r>
                  <a:rPr lang="en-US" i="0" dirty="0">
                    <a:solidFill>
                      <a:schemeClr val="tx1"/>
                    </a:solidFill>
                    <a:effectLst/>
                    <a:latin typeface="Assistant" pitchFamily="2" charset="-79"/>
                    <a:cs typeface="Assistant" pitchFamily="2" charset="-79"/>
                  </a:rPr>
                  <a:t> </a:t>
                </a:r>
                <a:r>
                  <a:rPr lang="en-US" i="0" dirty="0" err="1">
                    <a:solidFill>
                      <a:schemeClr val="tx1"/>
                    </a:solidFill>
                    <a:effectLst/>
                    <a:latin typeface="Assistant" pitchFamily="2" charset="-79"/>
                    <a:cs typeface="Assistant" pitchFamily="2" charset="-79"/>
                  </a:rPr>
                  <a:t>polinomial</a:t>
                </a:r>
                <a:endParaRPr lang="en-US" i="0" dirty="0">
                  <a:solidFill>
                    <a:schemeClr val="tx1"/>
                  </a:solidFill>
                  <a:effectLst/>
                  <a:latin typeface="Assistant" pitchFamily="2" charset="-79"/>
                  <a:cs typeface="Assistant" pitchFamily="2" charset="-79"/>
                </a:endParaRPr>
              </a:p>
            </p:txBody>
          </p:sp>
        </mc:Choice>
        <mc:Fallback xmlns="">
          <p:sp>
            <p:nvSpPr>
              <p:cNvPr id="271" name="Google Shape;271;p40"/>
              <p:cNvSpPr txBox="1">
                <a:spLocks noGrp="1" noRot="1" noChangeAspect="1" noMove="1" noResize="1" noEditPoints="1" noAdjustHandles="1" noChangeArrowheads="1" noChangeShapeType="1" noTextEdit="1"/>
              </p:cNvSpPr>
              <p:nvPr>
                <p:ph type="subTitle" idx="2"/>
              </p:nvPr>
            </p:nvSpPr>
            <p:spPr>
              <a:xfrm>
                <a:off x="1905300" y="1624684"/>
                <a:ext cx="5714700" cy="2597692"/>
              </a:xfrm>
              <a:prstGeom prst="rect">
                <a:avLst/>
              </a:prstGeom>
              <a:blipFill>
                <a:blip r:embed="rId3"/>
                <a:stretch>
                  <a:fillRect l="-32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r>
              <a:rPr lang="en-US" dirty="0" err="1"/>
              <a:t>Partea</a:t>
            </a:r>
            <a:r>
              <a:rPr lang="en-US" dirty="0"/>
              <a:t> </a:t>
            </a:r>
            <a:r>
              <a:rPr lang="en-US" dirty="0" err="1"/>
              <a:t>Clasic</a:t>
            </a:r>
            <a:r>
              <a:rPr lang="ro-RO" dirty="0"/>
              <a:t>ă</a:t>
            </a:r>
            <a:r>
              <a:rPr lang="en-US" dirty="0"/>
              <a:t>(Classical reduction)</a:t>
            </a:r>
          </a:p>
        </p:txBody>
      </p:sp>
      <mc:AlternateContent xmlns:mc="http://schemas.openxmlformats.org/markup-compatibility/2006" xmlns:a14="http://schemas.microsoft.com/office/drawing/2010/main">
        <mc:Choice Requires="a14">
          <p:sp>
            <p:nvSpPr>
              <p:cNvPr id="277" name="Google Shape;277;p41"/>
              <p:cNvSpPr txBox="1">
                <a:spLocks noGrp="1"/>
              </p:cNvSpPr>
              <p:nvPr>
                <p:ph type="subTitle" idx="1"/>
              </p:nvPr>
            </p:nvSpPr>
            <p:spPr>
              <a:xfrm>
                <a:off x="1550894" y="1727375"/>
                <a:ext cx="6042211" cy="2126400"/>
              </a:xfrm>
              <a:prstGeom prst="rect">
                <a:avLst/>
              </a:prstGeom>
            </p:spPr>
            <p:txBody>
              <a:bodyPr spcFirstLastPara="1" wrap="square" lIns="91425" tIns="91425" rIns="91425" bIns="91425" anchor="ctr" anchorCtr="0">
                <a:noAutofit/>
              </a:bodyPr>
              <a:lstStyle/>
              <a:p>
                <a:pPr marL="139700" indent="0">
                  <a:buNone/>
                </a:pPr>
                <a:r>
                  <a:rPr lang="en-US" dirty="0"/>
                  <a:t>Fiind </a:t>
                </a:r>
                <a:r>
                  <a:rPr lang="en-US" dirty="0" err="1"/>
                  <a:t>dat</a:t>
                </a:r>
                <a:r>
                  <a:rPr lang="en-US" dirty="0"/>
                  <a:t> un num</a:t>
                </a:r>
                <a:r>
                  <a:rPr lang="ro-RO" dirty="0"/>
                  <a:t>ă</a:t>
                </a:r>
                <a:r>
                  <a:rPr lang="en-US" dirty="0"/>
                  <a:t>r N impar care nu </a:t>
                </a:r>
                <a:r>
                  <a:rPr lang="en-US" dirty="0" err="1"/>
                  <a:t>este</a:t>
                </a:r>
                <a:r>
                  <a:rPr lang="en-US" dirty="0"/>
                  <a:t> o </a:t>
                </a:r>
                <a:r>
                  <a:rPr lang="en-US" dirty="0" err="1"/>
                  <a:t>putere</a:t>
                </a:r>
                <a:r>
                  <a:rPr lang="en-US" dirty="0"/>
                  <a:t> a </a:t>
                </a:r>
                <a:r>
                  <a:rPr lang="en-US" dirty="0" err="1"/>
                  <a:t>unui</a:t>
                </a:r>
                <a:r>
                  <a:rPr lang="en-US" dirty="0"/>
                  <a:t> num</a:t>
                </a:r>
                <a:r>
                  <a:rPr lang="ro-RO" dirty="0"/>
                  <a:t>ă</a:t>
                </a:r>
                <a:r>
                  <a:rPr lang="en-US" dirty="0"/>
                  <a:t>r prim </a:t>
                </a:r>
                <a:r>
                  <a:rPr lang="en-US" dirty="0" err="1"/>
                  <a:t>vrem</a:t>
                </a:r>
                <a:r>
                  <a:rPr lang="en-US" dirty="0"/>
                  <a:t> s</a:t>
                </a:r>
                <a:r>
                  <a:rPr lang="ro-RO" dirty="0"/>
                  <a:t>ă</a:t>
                </a:r>
                <a:r>
                  <a:rPr lang="en-US" dirty="0"/>
                  <a:t> g</a:t>
                </a:r>
                <a:r>
                  <a:rPr lang="ro-RO" dirty="0"/>
                  <a:t>ă</a:t>
                </a:r>
                <a:r>
                  <a:rPr lang="en-US" dirty="0"/>
                  <a:t>sim 2 </a:t>
                </a:r>
                <a:r>
                  <a:rPr lang="en-US" dirty="0" err="1"/>
                  <a:t>divizori</a:t>
                </a:r>
                <a:r>
                  <a:rPr lang="en-US" dirty="0"/>
                  <a:t> </a:t>
                </a:r>
                <a:r>
                  <a:rPr lang="en-US" dirty="0" err="1"/>
                  <a:t>propri</a:t>
                </a:r>
                <a:r>
                  <a:rPr lang="ro-RO" dirty="0"/>
                  <a:t>i</a:t>
                </a:r>
                <a:r>
                  <a:rPr lang="en-US" dirty="0"/>
                  <a:t> a num</a:t>
                </a:r>
                <a:r>
                  <a:rPr lang="ro-RO" dirty="0"/>
                  <a:t>ă</a:t>
                </a:r>
                <a:r>
                  <a:rPr lang="en-US" dirty="0" err="1"/>
                  <a:t>rului</a:t>
                </a:r>
                <a:r>
                  <a:rPr lang="en-US" dirty="0"/>
                  <a:t> N.</a:t>
                </a:r>
              </a:p>
              <a:p>
                <a:pPr marL="0" indent="0">
                  <a:buNone/>
                </a:pPr>
                <a:r>
                  <a:rPr lang="en-US" dirty="0"/>
                  <a:t>1. </a:t>
                </a:r>
                <a:r>
                  <a:rPr lang="en-US" dirty="0" err="1"/>
                  <a:t>Alegem</a:t>
                </a:r>
                <a:r>
                  <a:rPr lang="en-US" dirty="0"/>
                  <a:t> </a:t>
                </a:r>
                <a:r>
                  <a:rPr lang="en-US" dirty="0" err="1"/>
                  <a:t>aleatoriu</a:t>
                </a:r>
                <a:r>
                  <a:rPr lang="en-US" dirty="0"/>
                  <a:t> </a:t>
                </a:r>
                <a14:m>
                  <m:oMath xmlns:m="http://schemas.openxmlformats.org/officeDocument/2006/math">
                    <m:r>
                      <a:rPr lang="en-US" i="1" dirty="0" smtClean="0">
                        <a:latin typeface="Cambria Math" panose="02040503050406030204" pitchFamily="18" charset="0"/>
                      </a:rPr>
                      <m:t>𝑎</m:t>
                    </m:r>
                  </m:oMath>
                </a14:m>
                <a:r>
                  <a:rPr lang="en-US" dirty="0"/>
                  <a:t>, </a:t>
                </a:r>
                <a:r>
                  <a:rPr lang="en-US" dirty="0" err="1"/>
                  <a:t>unde</a:t>
                </a:r>
                <a:r>
                  <a:rPr lang="en-US" dirty="0"/>
                  <a:t> </a:t>
                </a:r>
                <a14:m>
                  <m:oMath xmlns:m="http://schemas.openxmlformats.org/officeDocument/2006/math">
                    <m:r>
                      <a:rPr lang="en-US" i="1" dirty="0" smtClean="0">
                        <a:latin typeface="Cambria Math" panose="02040503050406030204" pitchFamily="18" charset="0"/>
                      </a:rPr>
                      <m:t>1&lt;</m:t>
                    </m:r>
                    <m:r>
                      <a:rPr lang="en-US" i="1" dirty="0" smtClean="0">
                        <a:latin typeface="Cambria Math" panose="02040503050406030204" pitchFamily="18" charset="0"/>
                      </a:rPr>
                      <m:t>𝑎</m:t>
                    </m:r>
                    <m:r>
                      <a:rPr lang="en-US" i="1" dirty="0" smtClean="0">
                        <a:latin typeface="Cambria Math" panose="02040503050406030204" pitchFamily="18" charset="0"/>
                      </a:rPr>
                      <m:t>&lt;</m:t>
                    </m:r>
                    <m:r>
                      <a:rPr lang="en-US" i="1" dirty="0" smtClean="0">
                        <a:latin typeface="Cambria Math" panose="02040503050406030204" pitchFamily="18" charset="0"/>
                      </a:rPr>
                      <m:t>𝑁</m:t>
                    </m:r>
                  </m:oMath>
                </a14:m>
                <a:endParaRPr lang="en-US" dirty="0"/>
              </a:p>
              <a:p>
                <a:pPr marL="0" indent="0">
                  <a:buNone/>
                </a:pPr>
                <a:r>
                  <a:rPr lang="en-US" dirty="0"/>
                  <a:t>2. </a:t>
                </a:r>
                <a:r>
                  <a:rPr lang="en-US" dirty="0" err="1"/>
                  <a:t>Calcul</a:t>
                </a:r>
                <a:r>
                  <a:rPr lang="ro-RO" dirty="0"/>
                  <a:t>ă</a:t>
                </a:r>
                <a:r>
                  <a:rPr lang="en-US" dirty="0"/>
                  <a:t>m </a:t>
                </a:r>
                <a14:m>
                  <m:oMath xmlns:m="http://schemas.openxmlformats.org/officeDocument/2006/math">
                    <m:r>
                      <a:rPr lang="en-US" i="1" dirty="0" smtClean="0">
                        <a:latin typeface="Cambria Math" panose="02040503050406030204" pitchFamily="18" charset="0"/>
                      </a:rPr>
                      <m:t>𝑐𝑚𝑚𝑑𝑐</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𝑁</m:t>
                    </m:r>
                    <m:r>
                      <a:rPr lang="en-US" i="1" dirty="0" smtClean="0">
                        <a:latin typeface="Cambria Math" panose="02040503050406030204" pitchFamily="18" charset="0"/>
                      </a:rPr>
                      <m:t>) = </m:t>
                    </m:r>
                    <m:r>
                      <a:rPr lang="en-US" i="1" dirty="0" smtClean="0">
                        <a:latin typeface="Cambria Math" panose="02040503050406030204" pitchFamily="18" charset="0"/>
                      </a:rPr>
                      <m:t>𝑑</m:t>
                    </m:r>
                  </m:oMath>
                </a14:m>
                <a:r>
                  <a:rPr lang="en-US" dirty="0"/>
                  <a:t>. </a:t>
                </a:r>
                <a:r>
                  <a:rPr lang="en-US" dirty="0" err="1"/>
                  <a:t>Dac</a:t>
                </a:r>
                <a:r>
                  <a:rPr lang="ro-RO" dirty="0"/>
                  <a:t>ă</a:t>
                </a:r>
                <a:r>
                  <a:rPr lang="en-US" dirty="0"/>
                  <a:t> </a:t>
                </a:r>
                <a14:m>
                  <m:oMath xmlns:m="http://schemas.openxmlformats.org/officeDocument/2006/math">
                    <m:r>
                      <a:rPr lang="en-US" i="1" dirty="0" smtClean="0">
                        <a:latin typeface="Cambria Math" panose="02040503050406030204" pitchFamily="18" charset="0"/>
                      </a:rPr>
                      <m:t>𝑑</m:t>
                    </m:r>
                    <m:r>
                      <a:rPr lang="en-US"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1</m:t>
                    </m:r>
                  </m:oMath>
                </a14:m>
                <a:r>
                  <a:rPr lang="en-US" dirty="0"/>
                  <a:t> </a:t>
                </a:r>
                <a:r>
                  <a:rPr lang="ro-RO" dirty="0"/>
                  <a:t>î</a:t>
                </a:r>
                <a:r>
                  <a:rPr lang="en-US" dirty="0" err="1"/>
                  <a:t>nseamn</a:t>
                </a:r>
                <a:r>
                  <a:rPr lang="ro-RO" dirty="0"/>
                  <a:t>ă</a:t>
                </a:r>
                <a:r>
                  <a:rPr lang="en-US" dirty="0"/>
                  <a:t> c</a:t>
                </a:r>
                <a:r>
                  <a:rPr lang="ro-RO" dirty="0"/>
                  <a:t>ă</a:t>
                </a:r>
                <a:r>
                  <a:rPr lang="en-US" dirty="0"/>
                  <a:t> am </a:t>
                </a:r>
                <a:r>
                  <a:rPr lang="en-US" dirty="0" err="1"/>
                  <a:t>aflat</a:t>
                </a:r>
                <a:r>
                  <a:rPr lang="en-US" dirty="0"/>
                  <a:t> un divi</a:t>
                </a:r>
                <a:r>
                  <a:rPr lang="ro-RO" dirty="0"/>
                  <a:t>z</a:t>
                </a:r>
                <a:r>
                  <a:rPr lang="en-US" dirty="0"/>
                  <a:t>or </a:t>
                </a:r>
                <a:r>
                  <a:rPr lang="en-US" dirty="0" err="1"/>
                  <a:t>propriu</a:t>
                </a:r>
                <a:r>
                  <a:rPr lang="en-US" dirty="0"/>
                  <a:t> a </a:t>
                </a:r>
                <a:r>
                  <a:rPr lang="en-US" dirty="0" err="1"/>
                  <a:t>lui</a:t>
                </a:r>
                <a:r>
                  <a:rPr lang="en-US" dirty="0"/>
                  <a:t> N </a:t>
                </a:r>
                <a:r>
                  <a:rPr lang="ro-RO" dirty="0"/>
                  <a:t>ș</a:t>
                </a:r>
                <a:r>
                  <a:rPr lang="en-US" dirty="0" err="1"/>
                  <a:t>i</a:t>
                </a:r>
                <a:r>
                  <a:rPr lang="en-US" dirty="0"/>
                  <a:t> </a:t>
                </a:r>
                <a:r>
                  <a:rPr lang="en-US" dirty="0" err="1"/>
                  <a:t>putem</a:t>
                </a:r>
                <a:r>
                  <a:rPr lang="en-US" dirty="0"/>
                  <a:t> </a:t>
                </a:r>
                <a:r>
                  <a:rPr lang="en-US" dirty="0" err="1"/>
                  <a:t>afla</a:t>
                </a:r>
                <a:r>
                  <a:rPr lang="en-US" dirty="0"/>
                  <a:t> </a:t>
                </a:r>
                <a:r>
                  <a:rPr lang="ro-RO" dirty="0"/>
                  <a:t>ș</a:t>
                </a:r>
                <a:r>
                  <a:rPr lang="en-US" dirty="0" err="1"/>
                  <a:t>i</a:t>
                </a:r>
                <a:r>
                  <a:rPr lang="en-US" dirty="0"/>
                  <a:t> </a:t>
                </a:r>
                <a:r>
                  <a:rPr lang="en-US" dirty="0" err="1"/>
                  <a:t>cel</a:t>
                </a:r>
                <a:r>
                  <a:rPr lang="ro-RO" dirty="0"/>
                  <a:t>ă</a:t>
                </a:r>
                <a:r>
                  <a:rPr lang="en-US" dirty="0" err="1"/>
                  <a:t>lalt</a:t>
                </a:r>
                <a:r>
                  <a:rPr lang="en-US" dirty="0"/>
                  <a:t> </a:t>
                </a:r>
                <a:r>
                  <a:rPr lang="en-US" dirty="0" err="1"/>
                  <a:t>divizor</a:t>
                </a:r>
                <a:r>
                  <a:rPr lang="en-US" dirty="0"/>
                  <a:t> ca </a:t>
                </a:r>
                <a:r>
                  <a:rPr lang="en-US" dirty="0" err="1"/>
                  <a:t>fiind</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𝑑</m:t>
                        </m:r>
                      </m:den>
                    </m:f>
                  </m:oMath>
                </a14:m>
                <a:r>
                  <a:rPr lang="en-US" dirty="0"/>
                  <a:t>.</a:t>
                </a:r>
              </a:p>
              <a:p>
                <a:pPr marL="0" indent="0">
                  <a:buNone/>
                </a:pPr>
                <a:r>
                  <a:rPr lang="en-US" dirty="0"/>
                  <a:t>3. </a:t>
                </a:r>
                <a:r>
                  <a:rPr lang="en-US" dirty="0" err="1"/>
                  <a:t>Dac</a:t>
                </a:r>
                <a:r>
                  <a:rPr lang="ro-RO" dirty="0"/>
                  <a:t>ă</a:t>
                </a:r>
                <a:r>
                  <a:rPr lang="en-US" dirty="0"/>
                  <a:t> </a:t>
                </a:r>
                <a14:m>
                  <m:oMath xmlns:m="http://schemas.openxmlformats.org/officeDocument/2006/math">
                    <m:r>
                      <a:rPr lang="en-US" i="1" dirty="0" smtClean="0">
                        <a:latin typeface="Cambria Math" panose="02040503050406030204" pitchFamily="18" charset="0"/>
                      </a:rPr>
                      <m:t>𝑑</m:t>
                    </m:r>
                    <m:r>
                      <a:rPr lang="en-US" i="1" dirty="0" smtClean="0">
                        <a:latin typeface="Cambria Math" panose="02040503050406030204" pitchFamily="18" charset="0"/>
                      </a:rPr>
                      <m:t> = 1</m:t>
                    </m:r>
                  </m:oMath>
                </a14:m>
                <a:r>
                  <a:rPr lang="en-US" dirty="0"/>
                  <a:t> </a:t>
                </a:r>
                <a:r>
                  <a:rPr lang="ro-RO" dirty="0"/>
                  <a:t>î</a:t>
                </a:r>
                <a:r>
                  <a:rPr lang="en-US" dirty="0" err="1"/>
                  <a:t>nseamn</a:t>
                </a:r>
                <a:r>
                  <a:rPr lang="ro-RO" dirty="0"/>
                  <a:t>ă</a:t>
                </a:r>
                <a:r>
                  <a:rPr lang="en-US" dirty="0"/>
                  <a:t> c</a:t>
                </a:r>
                <a:r>
                  <a:rPr lang="ro-RO" dirty="0"/>
                  <a:t>ă</a:t>
                </a:r>
                <a:r>
                  <a:rPr lang="en-US" dirty="0"/>
                  <a:t> a </a:t>
                </a:r>
                <a:r>
                  <a:rPr lang="ro-RO" dirty="0"/>
                  <a:t>ș</a:t>
                </a:r>
                <a:r>
                  <a:rPr lang="en-US" dirty="0" err="1"/>
                  <a:t>i</a:t>
                </a:r>
                <a:r>
                  <a:rPr lang="en-US" dirty="0"/>
                  <a:t> N coprime </a:t>
                </a:r>
                <a:r>
                  <a:rPr lang="ro-RO" dirty="0"/>
                  <a:t>ș</a:t>
                </a:r>
                <a:r>
                  <a:rPr lang="en-US" dirty="0" err="1"/>
                  <a:t>i</a:t>
                </a:r>
                <a:r>
                  <a:rPr lang="en-US" dirty="0"/>
                  <a:t> </a:t>
                </a:r>
                <a:r>
                  <a:rPr lang="en-US" dirty="0" err="1"/>
                  <a:t>ajungem</a:t>
                </a:r>
                <a:r>
                  <a:rPr lang="en-US" dirty="0"/>
                  <a:t> la </a:t>
                </a:r>
                <a:r>
                  <a:rPr lang="en-US" dirty="0" err="1"/>
                  <a:t>problema</a:t>
                </a:r>
                <a:r>
                  <a:rPr lang="en-US" dirty="0"/>
                  <a:t> g</a:t>
                </a:r>
                <a:r>
                  <a:rPr lang="ro-RO" dirty="0"/>
                  <a:t>ă</a:t>
                </a:r>
                <a:r>
                  <a:rPr lang="en-US" dirty="0" err="1"/>
                  <a:t>sirii</a:t>
                </a:r>
                <a:r>
                  <a:rPr lang="en-US" dirty="0"/>
                  <a:t> </a:t>
                </a:r>
                <a:r>
                  <a:rPr lang="en-US" dirty="0" err="1"/>
                  <a:t>perioadei</a:t>
                </a:r>
                <a:r>
                  <a:rPr lang="en-US" dirty="0"/>
                  <a:t> </a:t>
                </a:r>
                <a14:m>
                  <m:oMath xmlns:m="http://schemas.openxmlformats.org/officeDocument/2006/math">
                    <m:r>
                      <a:rPr lang="en-US" i="1" dirty="0" smtClean="0">
                        <a:latin typeface="Cambria Math" panose="02040503050406030204" pitchFamily="18" charset="0"/>
                      </a:rPr>
                      <m:t>𝑟</m:t>
                    </m:r>
                  </m:oMath>
                </a14:m>
                <a:r>
                  <a:rPr lang="en-US" dirty="0"/>
                  <a:t> din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𝑟</m:t>
                        </m:r>
                      </m:sup>
                    </m:sSup>
                    <m:r>
                      <a:rPr lang="en-US" i="1">
                        <a:latin typeface="Cambria Math" panose="02040503050406030204" pitchFamily="18" charset="0"/>
                        <a:ea typeface="Cambria Math" panose="02040503050406030204" pitchFamily="18" charset="0"/>
                      </a:rPr>
                      <m:t>≡1 </m:t>
                    </m:r>
                    <m:r>
                      <a:rPr lang="en-US" i="1">
                        <a:latin typeface="Cambria Math" panose="02040503050406030204" pitchFamily="18" charset="0"/>
                        <a:ea typeface="Cambria Math" panose="02040503050406030204" pitchFamily="18" charset="0"/>
                      </a:rPr>
                      <m:t>𝑚𝑜𝑑</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𝑁</m:t>
                    </m:r>
                  </m:oMath>
                </a14:m>
                <a:r>
                  <a:rPr lang="en-US" b="0" dirty="0">
                    <a:ea typeface="Cambria Math" panose="02040503050406030204" pitchFamily="18" charset="0"/>
                  </a:rPr>
                  <a:t>(</a:t>
                </a:r>
                <a:r>
                  <a:rPr lang="en-US" b="0" dirty="0" err="1">
                    <a:ea typeface="Cambria Math" panose="02040503050406030204" pitchFamily="18" charset="0"/>
                  </a:rPr>
                  <a:t>parte</a:t>
                </a:r>
                <a:r>
                  <a:rPr lang="en-US" dirty="0" err="1">
                    <a:ea typeface="Cambria Math" panose="02040503050406030204" pitchFamily="18" charset="0"/>
                  </a:rPr>
                  <a:t>a</a:t>
                </a:r>
                <a:r>
                  <a:rPr lang="en-US" dirty="0">
                    <a:ea typeface="Cambria Math" panose="02040503050406030204" pitchFamily="18" charset="0"/>
                  </a:rPr>
                  <a:t> </a:t>
                </a:r>
                <a:r>
                  <a:rPr lang="en-US" dirty="0" err="1">
                    <a:ea typeface="Cambria Math" panose="02040503050406030204" pitchFamily="18" charset="0"/>
                  </a:rPr>
                  <a:t>cuantic</a:t>
                </a:r>
                <a:r>
                  <a:rPr lang="ro-RO" dirty="0">
                    <a:ea typeface="Cambria Math" panose="02040503050406030204" pitchFamily="18" charset="0"/>
                  </a:rPr>
                  <a:t>ă</a:t>
                </a:r>
                <a:r>
                  <a:rPr lang="en-US" dirty="0">
                    <a:ea typeface="Cambria Math" panose="02040503050406030204" pitchFamily="18" charset="0"/>
                  </a:rPr>
                  <a:t> a </a:t>
                </a:r>
                <a:r>
                  <a:rPr lang="en-US" dirty="0" err="1">
                    <a:ea typeface="Cambria Math" panose="02040503050406030204" pitchFamily="18" charset="0"/>
                  </a:rPr>
                  <a:t>algoritmului</a:t>
                </a:r>
                <a:r>
                  <a:rPr lang="en-US" b="0" dirty="0">
                    <a:ea typeface="Cambria Math" panose="02040503050406030204" pitchFamily="18" charset="0"/>
                  </a:rPr>
                  <a:t>). </a:t>
                </a:r>
                <a:r>
                  <a:rPr lang="en-US" b="0" dirty="0" err="1">
                    <a:ea typeface="Cambria Math" panose="02040503050406030204" pitchFamily="18" charset="0"/>
                  </a:rPr>
                  <a:t>Dac</a:t>
                </a:r>
                <a:r>
                  <a:rPr lang="ro-RO" b="0" dirty="0">
                    <a:ea typeface="Cambria Math" panose="02040503050406030204" pitchFamily="18" charset="0"/>
                  </a:rPr>
                  <a:t>ă</a:t>
                </a:r>
                <a:r>
                  <a:rPr lang="en-US" b="0" dirty="0">
                    <a:ea typeface="Cambria Math" panose="02040503050406030204" pitchFamily="18" charset="0"/>
                  </a:rPr>
                  <a:t> r </a:t>
                </a:r>
                <a:r>
                  <a:rPr lang="en-US" b="0" dirty="0" err="1">
                    <a:ea typeface="Cambria Math" panose="02040503050406030204" pitchFamily="18" charset="0"/>
                  </a:rPr>
                  <a:t>este</a:t>
                </a:r>
                <a:r>
                  <a:rPr lang="en-US" b="0" dirty="0">
                    <a:ea typeface="Cambria Math" panose="02040503050406030204" pitchFamily="18" charset="0"/>
                  </a:rPr>
                  <a:t> impar</a:t>
                </a:r>
                <a:r>
                  <a:rPr lang="ro-RO" b="0" dirty="0">
                    <a:ea typeface="Cambria Math" panose="02040503050406030204" pitchFamily="18" charset="0"/>
                  </a:rPr>
                  <a:t>,</a:t>
                </a:r>
                <a:r>
                  <a:rPr lang="en-US" b="0" dirty="0">
                    <a:ea typeface="Cambria Math" panose="02040503050406030204" pitchFamily="18" charset="0"/>
                  </a:rPr>
                  <a:t> ne </a:t>
                </a:r>
                <a:r>
                  <a:rPr lang="ro-RO" dirty="0">
                    <a:ea typeface="Cambria Math" panose="02040503050406030204" pitchFamily="18" charset="0"/>
                  </a:rPr>
                  <a:t>î</a:t>
                </a:r>
                <a:r>
                  <a:rPr lang="en-US" b="0" dirty="0" err="1">
                    <a:ea typeface="Cambria Math" panose="02040503050406030204" pitchFamily="18" charset="0"/>
                  </a:rPr>
                  <a:t>ntoarcem</a:t>
                </a:r>
                <a:r>
                  <a:rPr lang="en-US" b="0" dirty="0">
                    <a:ea typeface="Cambria Math" panose="02040503050406030204" pitchFamily="18" charset="0"/>
                  </a:rPr>
                  <a:t> la </a:t>
                </a:r>
                <a:r>
                  <a:rPr lang="ro-RO" dirty="0">
                    <a:ea typeface="Cambria Math" panose="02040503050406030204" pitchFamily="18" charset="0"/>
                  </a:rPr>
                  <a:t>î</a:t>
                </a:r>
                <a:r>
                  <a:rPr lang="en-US" b="0" dirty="0" err="1">
                    <a:ea typeface="Cambria Math" panose="02040503050406030204" pitchFamily="18" charset="0"/>
                  </a:rPr>
                  <a:t>nceput</a:t>
                </a:r>
                <a:r>
                  <a:rPr lang="en-US" b="0" dirty="0">
                    <a:ea typeface="Cambria Math" panose="02040503050406030204" pitchFamily="18" charset="0"/>
                  </a:rPr>
                  <a:t> </a:t>
                </a:r>
                <a:r>
                  <a:rPr lang="ro-RO" dirty="0">
                    <a:ea typeface="Cambria Math" panose="02040503050406030204" pitchFamily="18" charset="0"/>
                  </a:rPr>
                  <a:t>ș</a:t>
                </a:r>
                <a:r>
                  <a:rPr lang="en-US" b="0" dirty="0" err="1">
                    <a:ea typeface="Cambria Math" panose="02040503050406030204" pitchFamily="18" charset="0"/>
                  </a:rPr>
                  <a:t>i</a:t>
                </a:r>
                <a:r>
                  <a:rPr lang="en-US" b="0" dirty="0">
                    <a:ea typeface="Cambria Math" panose="02040503050406030204" pitchFamily="18" charset="0"/>
                  </a:rPr>
                  <a:t> </a:t>
                </a:r>
                <a:r>
                  <a:rPr lang="en-US" b="0" dirty="0" err="1">
                    <a:ea typeface="Cambria Math" panose="02040503050406030204" pitchFamily="18" charset="0"/>
                  </a:rPr>
                  <a:t>alegem</a:t>
                </a:r>
                <a:r>
                  <a:rPr lang="en-US" b="0" dirty="0">
                    <a:ea typeface="Cambria Math" panose="02040503050406030204" pitchFamily="18" charset="0"/>
                  </a:rPr>
                  <a:t> alt num</a:t>
                </a:r>
                <a:r>
                  <a:rPr lang="ro-RO" b="0" dirty="0">
                    <a:ea typeface="Cambria Math" panose="02040503050406030204" pitchFamily="18" charset="0"/>
                  </a:rPr>
                  <a:t>ă</a:t>
                </a:r>
                <a:r>
                  <a:rPr lang="en-US" b="0" dirty="0">
                    <a:ea typeface="Cambria Math" panose="02040503050406030204" pitchFamily="18" charset="0"/>
                  </a:rPr>
                  <a:t>r </a:t>
                </a:r>
                <a14:m>
                  <m:oMath xmlns:m="http://schemas.openxmlformats.org/officeDocument/2006/math">
                    <m:r>
                      <a:rPr lang="en-US" b="0" i="1" dirty="0" smtClean="0">
                        <a:latin typeface="Cambria Math" panose="02040503050406030204" pitchFamily="18" charset="0"/>
                        <a:ea typeface="Cambria Math" panose="02040503050406030204" pitchFamily="18" charset="0"/>
                      </a:rPr>
                      <m:t>𝑎</m:t>
                    </m:r>
                  </m:oMath>
                </a14:m>
                <a:endParaRPr lang="en-US" dirty="0"/>
              </a:p>
              <a:p>
                <a:pPr marL="0" indent="0">
                  <a:buNone/>
                </a:pPr>
                <a:r>
                  <a:rPr lang="en-US" dirty="0"/>
                  <a:t>4. </a:t>
                </a:r>
                <a:r>
                  <a:rPr lang="en-US" dirty="0" err="1"/>
                  <a:t>Dac</a:t>
                </a:r>
                <a:r>
                  <a:rPr lang="ro-RO" dirty="0"/>
                  <a:t>ă</a:t>
                </a:r>
                <a:r>
                  <a:rPr lang="en-US" dirty="0"/>
                  <a:t> r </a:t>
                </a:r>
                <a:r>
                  <a:rPr lang="en-US" dirty="0" err="1"/>
                  <a:t>este</a:t>
                </a:r>
                <a:r>
                  <a:rPr lang="en-US" dirty="0"/>
                  <a:t> par, </a:t>
                </a:r>
                <a:r>
                  <a:rPr lang="en-US" dirty="0" err="1"/>
                  <a:t>calcul</a:t>
                </a:r>
                <a:r>
                  <a:rPr lang="ro-RO" dirty="0"/>
                  <a:t>ă</a:t>
                </a:r>
                <a:r>
                  <a:rPr lang="en-US" dirty="0"/>
                  <a:t>m </a:t>
                </a:r>
                <a14:m>
                  <m:oMath xmlns:m="http://schemas.openxmlformats.org/officeDocument/2006/math">
                    <m:r>
                      <a:rPr lang="en-US" i="1" dirty="0" smtClean="0">
                        <a:latin typeface="Cambria Math" panose="02040503050406030204" pitchFamily="18" charset="0"/>
                      </a:rPr>
                      <m:t>𝑐𝑚𝑚𝑑𝑐</m:t>
                    </m:r>
                    <m:r>
                      <a:rPr lang="en-US" i="1" dirty="0" smtClean="0">
                        <a:latin typeface="Cambria Math" panose="02040503050406030204" pitchFamily="18" charset="0"/>
                      </a:rPr>
                      <m:t>(</m:t>
                    </m:r>
                    <m:r>
                      <a:rPr lang="en-US" b="0" i="1" dirty="0" smtClean="0">
                        <a:latin typeface="Cambria Math" panose="02040503050406030204" pitchFamily="18" charset="0"/>
                      </a:rPr>
                      <m:t>𝑁</m:t>
                    </m:r>
                    <m:r>
                      <a:rPr lang="en-US" i="1" dirty="0" smtClean="0">
                        <a:latin typeface="Cambria Math" panose="02040503050406030204" pitchFamily="18" charset="0"/>
                      </a:rPr>
                      <m:t>, </m:t>
                    </m:r>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𝑟</m:t>
                            </m:r>
                          </m:num>
                          <m:den>
                            <m:r>
                              <a:rPr lang="en-US" i="1">
                                <a:latin typeface="Cambria Math" panose="02040503050406030204" pitchFamily="18" charset="0"/>
                                <a:ea typeface="Cambria Math" panose="02040503050406030204" pitchFamily="18" charset="0"/>
                              </a:rPr>
                              <m:t>2</m:t>
                            </m:r>
                          </m:den>
                        </m:f>
                      </m:sup>
                    </m:sSup>
                    <m:r>
                      <a:rPr lang="en-US" b="0" i="0" smtClean="0">
                        <a:latin typeface="Cambria Math" panose="02040503050406030204" pitchFamily="18" charset="0"/>
                        <a:ea typeface="Cambria Math" panose="02040503050406030204" pitchFamily="18" charset="0"/>
                      </a:rPr>
                      <m:t> + </m:t>
                    </m:r>
                    <m:r>
                      <a:rPr lang="en-US">
                        <a:latin typeface="Cambria Math" panose="02040503050406030204" pitchFamily="18" charset="0"/>
                        <a:ea typeface="Cambria Math" panose="02040503050406030204" pitchFamily="18" charset="0"/>
                      </a:rPr>
                      <m:t>1</m:t>
                    </m:r>
                    <m:r>
                      <a:rPr lang="en-US" i="1" dirty="0" smtClean="0">
                        <a:latin typeface="Cambria Math" panose="02040503050406030204" pitchFamily="18" charset="0"/>
                      </a:rPr>
                      <m:t>))</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e</m:t>
                    </m:r>
                    <m:r>
                      <a:rPr lang="en-US" b="0" i="0" dirty="0" smtClean="0">
                        <a:latin typeface="Cambria Math" panose="02040503050406030204" pitchFamily="18" charset="0"/>
                      </a:rPr>
                      <m:t>. </m:t>
                    </m:r>
                  </m:oMath>
                </a14:m>
                <a:r>
                  <a:rPr lang="en-US" dirty="0"/>
                  <a:t>Dac</a:t>
                </a:r>
                <a:r>
                  <a:rPr lang="ro-RO" dirty="0"/>
                  <a:t>ă</a:t>
                </a:r>
                <a:r>
                  <a:rPr lang="en-US" dirty="0"/>
                  <a:t> e </a:t>
                </a:r>
                <a:r>
                  <a:rPr lang="en-US" dirty="0" err="1"/>
                  <a:t>este</a:t>
                </a:r>
                <a:r>
                  <a:rPr lang="en-US" dirty="0"/>
                  <a:t> divi</a:t>
                </a:r>
                <a:r>
                  <a:rPr lang="ro-RO" dirty="0"/>
                  <a:t>z</a:t>
                </a:r>
                <a:r>
                  <a:rPr lang="en-US" dirty="0"/>
                  <a:t>or </a:t>
                </a:r>
                <a:r>
                  <a:rPr lang="en-US" dirty="0" err="1"/>
                  <a:t>impropriu</a:t>
                </a:r>
                <a:r>
                  <a:rPr lang="en-US" dirty="0"/>
                  <a:t>, ne </a:t>
                </a:r>
                <a:r>
                  <a:rPr lang="ro-RO" dirty="0"/>
                  <a:t>î</a:t>
                </a:r>
                <a:r>
                  <a:rPr lang="en-US" dirty="0" err="1"/>
                  <a:t>ntoarcem</a:t>
                </a:r>
                <a:r>
                  <a:rPr lang="en-US" dirty="0"/>
                  <a:t> la pasul 1.</a:t>
                </a:r>
                <a:r>
                  <a:rPr lang="ro-RO" dirty="0"/>
                  <a:t> </a:t>
                </a:r>
                <a:r>
                  <a:rPr lang="en-US" dirty="0" err="1"/>
                  <a:t>Dac</a:t>
                </a:r>
                <a:r>
                  <a:rPr lang="ro-RO" dirty="0"/>
                  <a:t>ă</a:t>
                </a:r>
                <a:r>
                  <a:rPr lang="en-US" dirty="0"/>
                  <a:t> </a:t>
                </a:r>
                <a14:m>
                  <m:oMath xmlns:m="http://schemas.openxmlformats.org/officeDocument/2006/math">
                    <m:r>
                      <a:rPr lang="en-US" i="1" dirty="0">
                        <a:latin typeface="Cambria Math" panose="02040503050406030204" pitchFamily="18" charset="0"/>
                      </a:rPr>
                      <m:t>𝑒</m:t>
                    </m:r>
                  </m:oMath>
                </a14:m>
                <a:r>
                  <a:rPr lang="en-US" dirty="0"/>
                  <a:t> </a:t>
                </a:r>
                <a:r>
                  <a:rPr lang="en-US" dirty="0" err="1"/>
                  <a:t>este</a:t>
                </a:r>
                <a:r>
                  <a:rPr lang="en-US" dirty="0"/>
                  <a:t> un divi</a:t>
                </a:r>
                <a:r>
                  <a:rPr lang="ro-RO" dirty="0"/>
                  <a:t>z</a:t>
                </a:r>
                <a:r>
                  <a:rPr lang="en-US" dirty="0"/>
                  <a:t>or  </a:t>
                </a:r>
                <a:r>
                  <a:rPr lang="en-US" dirty="0" err="1"/>
                  <a:t>propriu</a:t>
                </a:r>
                <a:r>
                  <a:rPr lang="ro-RO" dirty="0"/>
                  <a:t>,</a:t>
                </a:r>
                <a:r>
                  <a:rPr lang="en-US" dirty="0"/>
                  <a:t> am g</a:t>
                </a:r>
                <a:r>
                  <a:rPr lang="ro-RO" dirty="0"/>
                  <a:t>ă</a:t>
                </a:r>
                <a:r>
                  <a:rPr lang="en-US" dirty="0"/>
                  <a:t>sit </a:t>
                </a:r>
                <a:r>
                  <a:rPr lang="en-US" dirty="0" err="1"/>
                  <a:t>primul</a:t>
                </a:r>
                <a:r>
                  <a:rPr lang="en-US" dirty="0"/>
                  <a:t> factor </a:t>
                </a:r>
                <a:r>
                  <a:rPr lang="ro-RO" dirty="0"/>
                  <a:t>ș</a:t>
                </a:r>
                <a:r>
                  <a:rPr lang="en-US" dirty="0" err="1"/>
                  <a:t>i</a:t>
                </a:r>
                <a:r>
                  <a:rPr lang="en-US" dirty="0"/>
                  <a:t> pe al </a:t>
                </a:r>
                <a:r>
                  <a:rPr lang="en-US" dirty="0" err="1"/>
                  <a:t>doilea</a:t>
                </a:r>
                <a:r>
                  <a:rPr lang="en-US" dirty="0"/>
                  <a:t> </a:t>
                </a:r>
                <a:r>
                  <a:rPr lang="ro-RO" dirty="0"/>
                  <a:t>î</a:t>
                </a:r>
                <a:r>
                  <a:rPr lang="en-US" dirty="0"/>
                  <a:t>l </a:t>
                </a:r>
                <a:r>
                  <a:rPr lang="en-US" dirty="0" err="1"/>
                  <a:t>calcul</a:t>
                </a:r>
                <a:r>
                  <a:rPr lang="ro-RO" dirty="0"/>
                  <a:t>ă</a:t>
                </a:r>
                <a:r>
                  <a:rPr lang="en-US" dirty="0"/>
                  <a:t>m ca </a:t>
                </a:r>
                <a:r>
                  <a:rPr lang="en-US" dirty="0" err="1"/>
                  <a:t>fiind</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𝑁</m:t>
                        </m:r>
                      </m:num>
                      <m:den>
                        <m:r>
                          <a:rPr lang="en-US" b="0" i="1" smtClean="0">
                            <a:latin typeface="Cambria Math" panose="02040503050406030204" pitchFamily="18" charset="0"/>
                          </a:rPr>
                          <m:t>𝑒</m:t>
                        </m:r>
                      </m:den>
                    </m:f>
                  </m:oMath>
                </a14:m>
                <a:r>
                  <a:rPr lang="en-US" dirty="0"/>
                  <a:t>.</a:t>
                </a:r>
              </a:p>
            </p:txBody>
          </p:sp>
        </mc:Choice>
        <mc:Fallback xmlns="">
          <p:sp>
            <p:nvSpPr>
              <p:cNvPr id="277" name="Google Shape;277;p41"/>
              <p:cNvSpPr txBox="1">
                <a:spLocks noGrp="1" noRot="1" noChangeAspect="1" noMove="1" noResize="1" noEditPoints="1" noAdjustHandles="1" noChangeArrowheads="1" noChangeShapeType="1" noTextEdit="1"/>
              </p:cNvSpPr>
              <p:nvPr>
                <p:ph type="subTitle" idx="1"/>
              </p:nvPr>
            </p:nvSpPr>
            <p:spPr>
              <a:xfrm>
                <a:off x="1550894" y="1727375"/>
                <a:ext cx="6042211" cy="2126400"/>
              </a:xfrm>
              <a:prstGeom prst="rect">
                <a:avLst/>
              </a:prstGeom>
              <a:blipFill>
                <a:blip r:embed="rId3"/>
                <a:stretch>
                  <a:fillRect l="-302" t="-22063" b="-23209"/>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49"/>
          <p:cNvPicPr preferRelativeResize="0">
            <a:picLocks noGrp="1"/>
          </p:cNvPicPr>
          <p:nvPr>
            <p:ph type="pic" idx="2"/>
          </p:nvPr>
        </p:nvPicPr>
        <p:blipFill rotWithShape="1">
          <a:blip r:embed="rId3">
            <a:alphaModFix/>
          </a:blip>
          <a:srcRect t="16469" b="16469"/>
          <a:stretch/>
        </p:blipFill>
        <p:spPr>
          <a:xfrm>
            <a:off x="5907741" y="880200"/>
            <a:ext cx="2356934" cy="2248482"/>
          </a:xfrm>
          <a:prstGeom prst="ellipse">
            <a:avLst/>
          </a:prstGeom>
        </p:spPr>
      </p:pic>
      <mc:AlternateContent xmlns:mc="http://schemas.openxmlformats.org/markup-compatibility/2006" xmlns:a14="http://schemas.microsoft.com/office/drawing/2010/main">
        <mc:Choice Requires="a14">
          <p:sp>
            <p:nvSpPr>
              <p:cNvPr id="350" name="Google Shape;350;p49"/>
              <p:cNvSpPr txBox="1">
                <a:spLocks noGrp="1"/>
              </p:cNvSpPr>
              <p:nvPr>
                <p:ph type="title"/>
              </p:nvPr>
            </p:nvSpPr>
            <p:spPr>
              <a:xfrm>
                <a:off x="1337506" y="305725"/>
                <a:ext cx="3519600" cy="181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𝑟</m:t>
                          </m:r>
                        </m:sup>
                      </m:sSup>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oMath>
                  </m:oMathPara>
                </a14:m>
                <a:endParaRPr dirty="0"/>
              </a:p>
            </p:txBody>
          </p:sp>
        </mc:Choice>
        <mc:Fallback xmlns="">
          <p:sp>
            <p:nvSpPr>
              <p:cNvPr id="350" name="Google Shape;350;p49"/>
              <p:cNvSpPr txBox="1">
                <a:spLocks noGrp="1" noRot="1" noChangeAspect="1" noMove="1" noResize="1" noEditPoints="1" noAdjustHandles="1" noChangeArrowheads="1" noChangeShapeType="1" noTextEdit="1"/>
              </p:cNvSpPr>
              <p:nvPr>
                <p:ph type="title"/>
              </p:nvPr>
            </p:nvSpPr>
            <p:spPr>
              <a:xfrm>
                <a:off x="1337506" y="305725"/>
                <a:ext cx="3519600" cy="18138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1" name="Google Shape;351;p49"/>
              <p:cNvSpPr txBox="1">
                <a:spLocks noGrp="1"/>
              </p:cNvSpPr>
              <p:nvPr>
                <p:ph type="subTitle" idx="1"/>
              </p:nvPr>
            </p:nvSpPr>
            <p:spPr>
              <a:xfrm>
                <a:off x="394447" y="2288908"/>
                <a:ext cx="6177226" cy="963000"/>
              </a:xfrm>
              <a:prstGeom prst="rect">
                <a:avLst/>
              </a:prstGeom>
            </p:spPr>
            <p:txBody>
              <a:bodyPr spcFirstLastPara="1" wrap="square" lIns="91425" tIns="91425" rIns="91425" bIns="91425" anchor="t" anchorCtr="0">
                <a:noAutofit/>
              </a:bodyPr>
              <a:lstStyle/>
              <a:p>
                <a:pPr marL="0" indent="0" algn="ctr">
                  <a:buNone/>
                </a:pPr>
                <a14:m>
                  <m:oMathPara xmlns:m="http://schemas.openxmlformats.org/officeDocument/2006/math">
                    <m:oMathParaPr>
                      <m:jc m:val="center"/>
                    </m:oMathParaPr>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𝑎</m:t>
                          </m:r>
                        </m:e>
                        <m:sup>
                          <m:r>
                            <a:rPr lang="en-US" sz="1800" b="0" i="1" smtClean="0">
                              <a:latin typeface="Cambria Math" panose="02040503050406030204" pitchFamily="18" charset="0"/>
                            </a:rPr>
                            <m:t>𝑟</m:t>
                          </m:r>
                        </m:sup>
                      </m:sSup>
                      <m:r>
                        <a:rPr lang="en-US" sz="1800" b="0" i="0" smtClean="0">
                          <a:latin typeface="Cambria Math" panose="02040503050406030204" pitchFamily="18" charset="0"/>
                        </a:rPr>
                        <m:t>−1 </m:t>
                      </m:r>
                      <m:r>
                        <a:rPr lang="en-US" sz="1800" b="0" i="1" smtClean="0">
                          <a:latin typeface="Cambria Math" panose="02040503050406030204" pitchFamily="18" charset="0"/>
                          <a:ea typeface="Cambria Math" panose="02040503050406030204" pitchFamily="18" charset="0"/>
                        </a:rPr>
                        <m:t>≡0 </m:t>
                      </m:r>
                      <m:r>
                        <a:rPr lang="en-US" sz="1800" b="0" i="1" smtClean="0">
                          <a:latin typeface="Cambria Math" panose="02040503050406030204" pitchFamily="18" charset="0"/>
                          <a:ea typeface="Cambria Math" panose="02040503050406030204" pitchFamily="18" charset="0"/>
                        </a:rPr>
                        <m:t>𝑚𝑜𝑑</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𝑁</m:t>
                      </m:r>
                    </m:oMath>
                  </m:oMathPara>
                </a14:m>
                <a:endParaRPr lang="en-US" sz="1800" dirty="0">
                  <a:ea typeface="Cambria Math" panose="02040503050406030204" pitchFamily="18" charset="0"/>
                </a:endParaRPr>
              </a:p>
              <a:p>
                <a:pPr marL="0" indent="0" algn="ctr">
                  <a:buNone/>
                </a:pPr>
                <a14:m>
                  <m:oMathPara xmlns:m="http://schemas.openxmlformats.org/officeDocument/2006/math">
                    <m:oMathParaPr>
                      <m:jc m:val="center"/>
                    </m:oMathParaPr>
                    <m:oMath xmlns:m="http://schemas.openxmlformats.org/officeDocument/2006/math">
                      <m:sSup>
                        <m:sSupPr>
                          <m:ctrlPr>
                            <a:rPr lang="en-US" sz="180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𝑁</m:t>
                          </m:r>
                          <m:r>
                            <a:rPr lang="en-US" sz="1800" b="0" i="1" smtClean="0">
                              <a:latin typeface="Cambria Math" panose="02040503050406030204" pitchFamily="18" charset="0"/>
                              <a:ea typeface="Cambria Math" panose="02040503050406030204" pitchFamily="18" charset="0"/>
                            </a:rPr>
                            <m:t> | </m:t>
                          </m:r>
                          <m:r>
                            <a:rPr lang="en-US" sz="1800" b="0" i="1" smtClean="0">
                              <a:latin typeface="Cambria Math" panose="02040503050406030204" pitchFamily="18" charset="0"/>
                              <a:ea typeface="Cambria Math" panose="02040503050406030204" pitchFamily="18" charset="0"/>
                            </a:rPr>
                            <m:t>𝑎</m:t>
                          </m:r>
                        </m:e>
                        <m:sup>
                          <m:r>
                            <a:rPr lang="en-US" sz="1800" b="0" i="1" smtClean="0">
                              <a:latin typeface="Cambria Math" panose="02040503050406030204" pitchFamily="18" charset="0"/>
                              <a:ea typeface="Cambria Math" panose="02040503050406030204" pitchFamily="18" charset="0"/>
                            </a:rPr>
                            <m:t>𝑟</m:t>
                          </m:r>
                        </m:sup>
                      </m:sSup>
                      <m:r>
                        <a:rPr lang="en-US" sz="1800" b="0" i="1" smtClean="0">
                          <a:latin typeface="Cambria Math" panose="02040503050406030204" pitchFamily="18" charset="0"/>
                          <a:ea typeface="Cambria Math" panose="02040503050406030204" pitchFamily="18" charset="0"/>
                        </a:rPr>
                        <m:t> −1 </m:t>
                      </m:r>
                      <m:r>
                        <a:rPr lang="en-US" sz="1800" b="0" i="1" smtClean="0">
                          <a:latin typeface="Cambria Math" panose="02040503050406030204" pitchFamily="18" charset="0"/>
                          <a:ea typeface="Cambria Math" panose="02040503050406030204" pitchFamily="18" charset="0"/>
                        </a:rPr>
                        <m:t>𝑑𝑎𝑐</m:t>
                      </m:r>
                      <m:r>
                        <a:rPr lang="ro-RO" sz="1800" b="0" i="1" smtClean="0">
                          <a:latin typeface="Cambria Math" panose="02040503050406030204" pitchFamily="18" charset="0"/>
                          <a:ea typeface="Cambria Math" panose="02040503050406030204" pitchFamily="18" charset="0"/>
                        </a:rPr>
                        <m:t>ă</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𝑟</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𝑝𝑎𝑟</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𝑁</m:t>
                      </m:r>
                      <m:r>
                        <a:rPr lang="en-US" sz="1800" b="0" i="1" smtClean="0">
                          <a:latin typeface="Cambria Math" panose="02040503050406030204" pitchFamily="18" charset="0"/>
                          <a:ea typeface="Cambria Math" panose="02040503050406030204" pitchFamily="18" charset="0"/>
                        </a:rPr>
                        <m:t> | </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e>
                        <m:sup>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𝑟</m:t>
                              </m:r>
                            </m:num>
                            <m:den>
                              <m:r>
                                <a:rPr lang="en-US" sz="1800" b="0" i="1" smtClean="0">
                                  <a:latin typeface="Cambria Math" panose="02040503050406030204" pitchFamily="18" charset="0"/>
                                  <a:ea typeface="Cambria Math" panose="02040503050406030204" pitchFamily="18" charset="0"/>
                                </a:rPr>
                                <m:t>2</m:t>
                              </m:r>
                            </m:den>
                          </m:f>
                        </m:sup>
                      </m:sSup>
                      <m:r>
                        <a:rPr lang="en-US" sz="1800" b="0" i="0" smtClean="0">
                          <a:latin typeface="Cambria Math" panose="02040503050406030204" pitchFamily="18" charset="0"/>
                          <a:ea typeface="Cambria Math" panose="02040503050406030204" pitchFamily="18" charset="0"/>
                        </a:rPr>
                        <m:t> −1)(</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𝑎</m:t>
                          </m:r>
                        </m:e>
                        <m:sup>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𝑟</m:t>
                              </m:r>
                            </m:num>
                            <m:den>
                              <m:r>
                                <a:rPr lang="en-US" sz="1800" i="1">
                                  <a:latin typeface="Cambria Math" panose="02040503050406030204" pitchFamily="18" charset="0"/>
                                  <a:ea typeface="Cambria Math" panose="02040503050406030204" pitchFamily="18" charset="0"/>
                                </a:rPr>
                                <m:t>2</m:t>
                              </m:r>
                            </m:den>
                          </m:f>
                        </m:sup>
                      </m:sSup>
                      <m:r>
                        <a:rPr lang="en-US" sz="1800" b="0" i="1" smtClean="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1</m:t>
                      </m:r>
                      <m:r>
                        <a:rPr lang="en-US" sz="1800" b="0" i="0" smtClean="0">
                          <a:latin typeface="Cambria Math" panose="02040503050406030204" pitchFamily="18" charset="0"/>
                          <a:ea typeface="Cambria Math" panose="02040503050406030204" pitchFamily="18" charset="0"/>
                        </a:rPr>
                        <m:t>)</m:t>
                      </m:r>
                    </m:oMath>
                  </m:oMathPara>
                </a14:m>
                <a:endParaRPr lang="en-US" sz="1800" dirty="0">
                  <a:ea typeface="Cambria Math" panose="02040503050406030204" pitchFamily="18" charset="0"/>
                </a:endParaRPr>
              </a:p>
              <a:p>
                <a:pPr marL="0" indent="0" algn="ctr">
                  <a:buNone/>
                </a:pPr>
                <a14:m>
                  <m:oMath xmlns:m="http://schemas.openxmlformats.org/officeDocument/2006/math">
                    <m:r>
                      <a:rPr lang="en-US" sz="1800" b="0" i="1" smtClean="0">
                        <a:latin typeface="Cambria Math" panose="02040503050406030204" pitchFamily="18" charset="0"/>
                        <a:ea typeface="Cambria Math" panose="02040503050406030204" pitchFamily="18" charset="0"/>
                      </a:rPr>
                      <m:t>𝑁</m:t>
                    </m:r>
                    <m:r>
                      <a:rPr lang="en-US" sz="1800" b="0" i="1" smtClean="0">
                        <a:latin typeface="Cambria Math" panose="02040503050406030204" pitchFamily="18" charset="0"/>
                        <a:ea typeface="Cambria Math" panose="02040503050406030204" pitchFamily="18" charset="0"/>
                      </a:rPr>
                      <m:t> |</m:t>
                    </m:r>
                  </m:oMath>
                </a14:m>
                <a:r>
                  <a:rPr lang="en-US" sz="1800" dirty="0">
                    <a:ea typeface="Cambria Math" panose="02040503050406030204" pitchFamily="18" charset="0"/>
                  </a:rPr>
                  <a:t> </a:t>
                </a:r>
                <a14:m>
                  <m:oMath xmlns:m="http://schemas.openxmlformats.org/officeDocument/2006/math">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𝑎</m:t>
                        </m:r>
                      </m:e>
                      <m:sup>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𝑟</m:t>
                            </m:r>
                          </m:num>
                          <m:den>
                            <m:r>
                              <a:rPr lang="en-US" sz="1800" i="1">
                                <a:latin typeface="Cambria Math" panose="02040503050406030204" pitchFamily="18" charset="0"/>
                                <a:ea typeface="Cambria Math" panose="02040503050406030204" pitchFamily="18" charset="0"/>
                              </a:rPr>
                              <m:t>2</m:t>
                            </m:r>
                          </m:den>
                        </m:f>
                      </m:sup>
                    </m:sSup>
                    <m:r>
                      <a:rPr lang="en-US" sz="1800">
                        <a:latin typeface="Cambria Math" panose="02040503050406030204" pitchFamily="18" charset="0"/>
                        <a:ea typeface="Cambria Math" panose="02040503050406030204" pitchFamily="18" charset="0"/>
                      </a:rPr>
                      <m:t> −1</m:t>
                    </m:r>
                    <m:r>
                      <a:rPr lang="en-US" sz="1800" b="0" i="0" smtClean="0">
                        <a:latin typeface="Cambria Math" panose="02040503050406030204" pitchFamily="18" charset="0"/>
                        <a:ea typeface="Cambria Math" panose="02040503050406030204" pitchFamily="18" charset="0"/>
                      </a:rPr>
                      <m:t>) </m:t>
                    </m:r>
                    <m:r>
                      <m:rPr>
                        <m:sty m:val="p"/>
                      </m:rPr>
                      <a:rPr lang="en-US" sz="1800" b="0" i="0" smtClean="0">
                        <a:latin typeface="Cambria Math" panose="02040503050406030204" pitchFamily="18" charset="0"/>
                        <a:ea typeface="Cambria Math" panose="02040503050406030204" pitchFamily="18" charset="0"/>
                      </a:rPr>
                      <m:t>or</m:t>
                    </m:r>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𝑁</m:t>
                    </m:r>
                    <m:r>
                      <a:rPr lang="en-US" sz="1800" i="1">
                        <a:latin typeface="Cambria Math" panose="02040503050406030204" pitchFamily="18" charset="0"/>
                        <a:ea typeface="Cambria Math" panose="02040503050406030204" pitchFamily="18" charset="0"/>
                      </a:rPr>
                      <m:t> |</m:t>
                    </m:r>
                    <m:r>
                      <m:rPr>
                        <m:nor/>
                      </m:rPr>
                      <a:rPr lang="en-US" sz="1800" dirty="0">
                        <a:latin typeface="Cambria Math" panose="02040503050406030204" pitchFamily="18" charset="0"/>
                        <a:ea typeface="Cambria Math" panose="02040503050406030204" pitchFamily="18" charset="0"/>
                      </a:rPr>
                      <m:t> </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𝑎</m:t>
                        </m:r>
                      </m:e>
                      <m:sup>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𝑟</m:t>
                            </m:r>
                          </m:num>
                          <m:den>
                            <m:r>
                              <a:rPr lang="en-US" sz="1800" i="1">
                                <a:latin typeface="Cambria Math" panose="02040503050406030204" pitchFamily="18" charset="0"/>
                                <a:ea typeface="Cambria Math" panose="02040503050406030204" pitchFamily="18" charset="0"/>
                              </a:rPr>
                              <m:t>2</m:t>
                            </m:r>
                          </m:den>
                        </m:f>
                      </m:sup>
                    </m:sSup>
                    <m:r>
                      <a:rPr lang="en-US" sz="1800" b="0" i="0" smtClean="0">
                        <a:latin typeface="Cambria Math" panose="02040503050406030204" pitchFamily="18" charset="0"/>
                        <a:ea typeface="Cambria Math" panose="02040503050406030204" pitchFamily="18" charset="0"/>
                      </a:rPr>
                      <m:t> + </m:t>
                    </m:r>
                    <m:r>
                      <a:rPr lang="en-US" sz="1800">
                        <a:latin typeface="Cambria Math" panose="02040503050406030204" pitchFamily="18" charset="0"/>
                        <a:ea typeface="Cambria Math" panose="02040503050406030204" pitchFamily="18" charset="0"/>
                      </a:rPr>
                      <m:t>1)</m:t>
                    </m:r>
                  </m:oMath>
                </a14:m>
                <a:endParaRPr lang="en-US" sz="1800" dirty="0">
                  <a:ea typeface="Cambria Math" panose="02040503050406030204" pitchFamily="18" charset="0"/>
                </a:endParaRPr>
              </a:p>
              <a:p>
                <a:pPr marL="0" indent="0" algn="ctr">
                  <a:buNone/>
                </a:pPr>
                <a14:m>
                  <m:oMath xmlns:m="http://schemas.openxmlformats.org/officeDocument/2006/math">
                    <m:r>
                      <a:rPr lang="en-US" sz="1800" b="0" i="1" dirty="0" smtClean="0">
                        <a:latin typeface="Cambria Math" panose="02040503050406030204" pitchFamily="18" charset="0"/>
                        <a:ea typeface="Cambria Math" panose="02040503050406030204" pitchFamily="18" charset="0"/>
                      </a:rPr>
                      <m:t>𝐷𝑎𝑐</m:t>
                    </m:r>
                    <m:r>
                      <a:rPr lang="ro-RO" sz="1800" b="0" i="1" dirty="0" smtClean="0">
                        <a:latin typeface="Cambria Math" panose="02040503050406030204" pitchFamily="18" charset="0"/>
                        <a:ea typeface="Cambria Math" panose="02040503050406030204" pitchFamily="18" charset="0"/>
                      </a:rPr>
                      <m:t>ă</m:t>
                    </m:r>
                  </m:oMath>
                </a14:m>
                <a:r>
                  <a:rPr lang="en-US" sz="1800" b="0" dirty="0">
                    <a:ea typeface="Cambria Math" panose="02040503050406030204" pitchFamily="18"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rPr>
                      <m:t>𝑁</m:t>
                    </m:r>
                    <m:r>
                      <a:rPr lang="en-US" sz="1800" b="0" i="1" smtClean="0">
                        <a:latin typeface="Cambria Math" panose="02040503050406030204" pitchFamily="18" charset="0"/>
                        <a:ea typeface="Cambria Math" panose="02040503050406030204" pitchFamily="18" charset="0"/>
                      </a:rPr>
                      <m:t> |</m:t>
                    </m:r>
                  </m:oMath>
                </a14:m>
                <a:r>
                  <a:rPr lang="en-US" sz="1800" dirty="0">
                    <a:ea typeface="Cambria Math" panose="02040503050406030204" pitchFamily="18" charset="0"/>
                  </a:rPr>
                  <a:t> </a:t>
                </a:r>
                <a14:m>
                  <m:oMath xmlns:m="http://schemas.openxmlformats.org/officeDocument/2006/math">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𝑎</m:t>
                        </m:r>
                      </m:e>
                      <m:sup>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𝑟</m:t>
                            </m:r>
                          </m:num>
                          <m:den>
                            <m:r>
                              <a:rPr lang="en-US" sz="1800" i="1">
                                <a:latin typeface="Cambria Math" panose="02040503050406030204" pitchFamily="18" charset="0"/>
                                <a:ea typeface="Cambria Math" panose="02040503050406030204" pitchFamily="18" charset="0"/>
                              </a:rPr>
                              <m:t>2</m:t>
                            </m:r>
                          </m:den>
                        </m:f>
                      </m:sup>
                    </m:sSup>
                    <m:r>
                      <a:rPr lang="en-US" sz="1800">
                        <a:latin typeface="Cambria Math" panose="02040503050406030204" pitchFamily="18" charset="0"/>
                        <a:ea typeface="Cambria Math" panose="02040503050406030204" pitchFamily="18" charset="0"/>
                      </a:rPr>
                      <m:t> −1</m:t>
                    </m:r>
                    <m:r>
                      <a:rPr lang="en-US" sz="1800" b="0" i="0"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𝑎</m:t>
                        </m:r>
                      </m:e>
                      <m:sup>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𝑟</m:t>
                            </m:r>
                          </m:num>
                          <m:den>
                            <m:r>
                              <a:rPr lang="en-US" sz="1800" i="1">
                                <a:latin typeface="Cambria Math" panose="02040503050406030204" pitchFamily="18" charset="0"/>
                                <a:ea typeface="Cambria Math" panose="02040503050406030204" pitchFamily="18" charset="0"/>
                              </a:rPr>
                              <m:t>2</m:t>
                            </m:r>
                          </m:den>
                        </m:f>
                      </m:sup>
                    </m:sSup>
                    <m:r>
                      <a:rPr lang="en-US" sz="1800">
                        <a:latin typeface="Cambria Math" panose="02040503050406030204" pitchFamily="18" charset="0"/>
                        <a:ea typeface="Cambria Math" panose="02040503050406030204" pitchFamily="18" charset="0"/>
                      </a:rPr>
                      <m:t> −1</m:t>
                    </m:r>
                    <m:r>
                      <a:rPr lang="en-US" sz="1800" b="0" i="0"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r>
                      <a:rPr lang="ro-RO" sz="1800" b="0" i="1" smtClean="0">
                        <a:latin typeface="Cambria Math" panose="02040503050406030204" pitchFamily="18" charset="0"/>
                        <a:ea typeface="Cambria Math" panose="02040503050406030204" pitchFamily="18" charset="0"/>
                      </a:rPr>
                      <m:t>0</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𝑚𝑜𝑑</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𝑁</m:t>
                    </m:r>
                    <m:r>
                      <a:rPr lang="en-US" sz="1800" b="0" i="1" smtClean="0">
                        <a:latin typeface="Cambria Math" panose="02040503050406030204" pitchFamily="18" charset="0"/>
                        <a:ea typeface="Cambria Math" panose="02040503050406030204" pitchFamily="18" charset="0"/>
                      </a:rPr>
                      <m:t> </m:t>
                    </m:r>
                    <m:r>
                      <a:rPr lang="ro-RO" sz="1800" b="0" i="1" smtClean="0">
                        <a:latin typeface="Cambria Math" panose="02040503050406030204" pitchFamily="18" charset="0"/>
                        <a:ea typeface="Cambria Math" panose="02040503050406030204" pitchFamily="18" charset="0"/>
                      </a:rPr>
                      <m:t>𝑓𝑎𝑙𝑠</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𝑁</m:t>
                    </m:r>
                    <m:r>
                      <a:rPr lang="en-US" sz="1800" i="1">
                        <a:latin typeface="Cambria Math" panose="02040503050406030204" pitchFamily="18" charset="0"/>
                        <a:ea typeface="Cambria Math" panose="02040503050406030204" pitchFamily="18" charset="0"/>
                      </a:rPr>
                      <m:t> |</m:t>
                    </m:r>
                    <m:r>
                      <m:rPr>
                        <m:nor/>
                      </m:rPr>
                      <a:rPr lang="en-US" sz="1800" dirty="0">
                        <a:latin typeface="Cambria Math" panose="02040503050406030204" pitchFamily="18" charset="0"/>
                        <a:ea typeface="Cambria Math" panose="02040503050406030204" pitchFamily="18" charset="0"/>
                      </a:rPr>
                      <m:t> </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𝑎</m:t>
                        </m:r>
                      </m:e>
                      <m:sup>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𝑟</m:t>
                            </m:r>
                          </m:num>
                          <m:den>
                            <m:r>
                              <a:rPr lang="en-US" sz="1800" i="1">
                                <a:latin typeface="Cambria Math" panose="02040503050406030204" pitchFamily="18" charset="0"/>
                                <a:ea typeface="Cambria Math" panose="02040503050406030204" pitchFamily="18" charset="0"/>
                              </a:rPr>
                              <m:t>2</m:t>
                            </m:r>
                          </m:den>
                        </m:f>
                      </m:sup>
                    </m:sSup>
                    <m:r>
                      <a:rPr lang="en-US" sz="1800" b="0" i="0" smtClean="0">
                        <a:latin typeface="Cambria Math" panose="02040503050406030204" pitchFamily="18" charset="0"/>
                        <a:ea typeface="Cambria Math" panose="02040503050406030204" pitchFamily="18" charset="0"/>
                      </a:rPr>
                      <m:t> + </m:t>
                    </m:r>
                    <m:r>
                      <a:rPr lang="en-US" sz="1800">
                        <a:latin typeface="Cambria Math" panose="02040503050406030204" pitchFamily="18" charset="0"/>
                        <a:ea typeface="Cambria Math" panose="02040503050406030204" pitchFamily="18" charset="0"/>
                      </a:rPr>
                      <m:t>1)</m:t>
                    </m:r>
                  </m:oMath>
                </a14:m>
                <a:endParaRPr lang="en-US" sz="1800" b="0" dirty="0">
                  <a:ea typeface="Cambria Math" panose="02040503050406030204" pitchFamily="18" charset="0"/>
                </a:endParaRPr>
              </a:p>
            </p:txBody>
          </p:sp>
        </mc:Choice>
        <mc:Fallback xmlns="">
          <p:sp>
            <p:nvSpPr>
              <p:cNvPr id="351" name="Google Shape;351;p49"/>
              <p:cNvSpPr txBox="1">
                <a:spLocks noGrp="1" noRot="1" noChangeAspect="1" noMove="1" noResize="1" noEditPoints="1" noAdjustHandles="1" noChangeArrowheads="1" noChangeShapeType="1" noTextEdit="1"/>
              </p:cNvSpPr>
              <p:nvPr>
                <p:ph type="subTitle" idx="1"/>
              </p:nvPr>
            </p:nvSpPr>
            <p:spPr>
              <a:xfrm>
                <a:off x="394447" y="2288908"/>
                <a:ext cx="6177226" cy="963000"/>
              </a:xfrm>
              <a:prstGeom prst="rect">
                <a:avLst/>
              </a:prstGeom>
              <a:blipFill>
                <a:blip r:embed="rId5"/>
                <a:stretch>
                  <a:fillRect b="-79114"/>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r>
              <a:rPr lang="en-US" dirty="0" err="1"/>
              <a:t>Partea</a:t>
            </a:r>
            <a:r>
              <a:rPr lang="en-US" dirty="0"/>
              <a:t> </a:t>
            </a:r>
            <a:r>
              <a:rPr lang="ro-RO" dirty="0"/>
              <a:t>Cuantică</a:t>
            </a:r>
            <a:r>
              <a:rPr lang="en-US" dirty="0"/>
              <a:t>(</a:t>
            </a:r>
            <a:r>
              <a:rPr lang="en-US" i="0" dirty="0">
                <a:solidFill>
                  <a:schemeClr val="tx1"/>
                </a:solidFill>
                <a:effectLst/>
                <a:latin typeface="Assistant" pitchFamily="2" charset="-79"/>
                <a:cs typeface="Assistant" pitchFamily="2" charset="-79"/>
              </a:rPr>
              <a:t>Quantum order-finding subroutine</a:t>
            </a:r>
            <a:r>
              <a:rPr lang="en-US" dirty="0"/>
              <a:t>)</a:t>
            </a:r>
          </a:p>
        </p:txBody>
      </p:sp>
      <mc:AlternateContent xmlns:mc="http://schemas.openxmlformats.org/markup-compatibility/2006" xmlns:a14="http://schemas.microsoft.com/office/drawing/2010/main">
        <mc:Choice Requires="a14">
          <p:sp>
            <p:nvSpPr>
              <p:cNvPr id="277" name="Google Shape;277;p41"/>
              <p:cNvSpPr txBox="1">
                <a:spLocks noGrp="1"/>
              </p:cNvSpPr>
              <p:nvPr>
                <p:ph type="subTitle" idx="1"/>
              </p:nvPr>
            </p:nvSpPr>
            <p:spPr>
              <a:xfrm>
                <a:off x="180109" y="1937022"/>
                <a:ext cx="5094669" cy="2856651"/>
              </a:xfrm>
              <a:prstGeom prst="rect">
                <a:avLst/>
              </a:prstGeom>
            </p:spPr>
            <p:txBody>
              <a:bodyPr spcFirstLastPara="1" wrap="square" lIns="91425" tIns="91425" rIns="91425" bIns="91425" anchor="ctr" anchorCtr="0">
                <a:noAutofit/>
              </a:bodyPr>
              <a:lstStyle/>
              <a:p>
                <a:pPr marL="139700" indent="0">
                  <a:buNone/>
                </a:pPr>
                <a:r>
                  <a:rPr lang="ro-RO" dirty="0"/>
                  <a:t>A doua parte a algoritmului lui </a:t>
                </a:r>
                <a:r>
                  <a:rPr lang="ro-RO" dirty="0" err="1"/>
                  <a:t>Shor</a:t>
                </a:r>
                <a:r>
                  <a:rPr lang="ro-RO" dirty="0"/>
                  <a:t> necesită găsirea celui mai mic r astfel </a:t>
                </a:r>
                <a:r>
                  <a:rPr lang="ro-RO" dirty="0" err="1"/>
                  <a:t>încat</a:t>
                </a:r>
                <a:r>
                  <a:rPr lang="ro-RO"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𝑟</m:t>
                        </m:r>
                      </m:sup>
                    </m:sSup>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oMath>
                </a14:m>
                <a:r>
                  <a:rPr lang="ro-RO" dirty="0"/>
                  <a:t>.  Pe un calculator clasic nu există niciun algoritm care să rezolve această problemă în timp polinomial, abordarea fiind de a testa r-uri pe rând pană găsim soluția dorită.</a:t>
                </a:r>
              </a:p>
              <a:p>
                <a:pPr marL="139700" indent="0">
                  <a:buNone/>
                </a:pPr>
                <a:r>
                  <a:rPr lang="ro-RO" dirty="0"/>
                  <a:t>Acest lucru se schimbă cu ajutorul calculatoarelor cuantice și a posibilități de a calcula funcția pentru mai multe valori simultan datorită abilității </a:t>
                </a:r>
                <a:r>
                  <a:rPr lang="ro-RO" dirty="0" err="1"/>
                  <a:t>qubiți</a:t>
                </a:r>
                <a:r>
                  <a:rPr lang="ro-RO" dirty="0"/>
                  <a:t>-lor de a putea fi in 2 stări in </a:t>
                </a:r>
                <a:r>
                  <a:rPr lang="ro-RO" dirty="0" err="1"/>
                  <a:t>acelasi</a:t>
                </a:r>
                <a:r>
                  <a:rPr lang="ro-RO" dirty="0"/>
                  <a:t> timp.</a:t>
                </a:r>
                <a:endParaRPr lang="en-US" dirty="0"/>
              </a:p>
              <a:p>
                <a:pPr marL="139700" indent="0">
                  <a:buNone/>
                </a:pPr>
                <a:r>
                  <a:rPr lang="en-US" dirty="0" err="1"/>
                  <a:t>Aceast</a:t>
                </a:r>
                <a:r>
                  <a:rPr lang="ro-RO" dirty="0"/>
                  <a:t>ă</a:t>
                </a:r>
                <a:r>
                  <a:rPr lang="en-US" dirty="0"/>
                  <a:t> </a:t>
                </a:r>
                <a:r>
                  <a:rPr lang="en-US" dirty="0" err="1"/>
                  <a:t>parte</a:t>
                </a:r>
                <a:r>
                  <a:rPr lang="en-US" dirty="0"/>
                  <a:t> </a:t>
                </a:r>
                <a:r>
                  <a:rPr lang="en-US" dirty="0" err="1"/>
                  <a:t>este</a:t>
                </a:r>
                <a:r>
                  <a:rPr lang="en-US" dirty="0"/>
                  <a:t> </a:t>
                </a:r>
                <a:r>
                  <a:rPr lang="en-US" dirty="0" err="1"/>
                  <a:t>alc</a:t>
                </a:r>
                <a:r>
                  <a:rPr lang="ro-RO" dirty="0"/>
                  <a:t>ă</a:t>
                </a:r>
                <a:r>
                  <a:rPr lang="en-US" dirty="0" err="1"/>
                  <a:t>tuit</a:t>
                </a:r>
                <a:r>
                  <a:rPr lang="ro-RO" dirty="0"/>
                  <a:t>ă</a:t>
                </a:r>
                <a:r>
                  <a:rPr lang="en-US" dirty="0"/>
                  <a:t> din 2 p</a:t>
                </a:r>
                <a:r>
                  <a:rPr lang="ro-RO" dirty="0"/>
                  <a:t>ă</a:t>
                </a:r>
                <a:r>
                  <a:rPr lang="en-US" dirty="0"/>
                  <a:t>r</a:t>
                </a:r>
                <a:r>
                  <a:rPr lang="ro-RO" dirty="0"/>
                  <a:t>ț</a:t>
                </a:r>
                <a:r>
                  <a:rPr lang="en-US" dirty="0" err="1"/>
                  <a:t>i</a:t>
                </a:r>
                <a:r>
                  <a:rPr lang="en-US" dirty="0"/>
                  <a:t> </a:t>
                </a:r>
                <a:r>
                  <a:rPr lang="en-US" dirty="0" err="1"/>
                  <a:t>semnificative</a:t>
                </a:r>
                <a:r>
                  <a:rPr lang="en-US" dirty="0"/>
                  <a:t>:</a:t>
                </a:r>
              </a:p>
              <a:p>
                <a:pPr marL="482600" indent="-342900">
                  <a:buAutoNum type="arabicPeriod"/>
                </a:pPr>
                <a:r>
                  <a:rPr lang="en-US" dirty="0" err="1"/>
                  <a:t>Exponen</a:t>
                </a:r>
                <a:r>
                  <a:rPr lang="ro-RO" dirty="0"/>
                  <a:t>ț</a:t>
                </a:r>
                <a:r>
                  <a:rPr lang="en-US" dirty="0" err="1"/>
                  <a:t>ierea</a:t>
                </a:r>
                <a:r>
                  <a:rPr lang="en-US" dirty="0"/>
                  <a:t> Modular</a:t>
                </a:r>
                <a:r>
                  <a:rPr lang="ro-RO" dirty="0"/>
                  <a:t>ă</a:t>
                </a:r>
                <a:r>
                  <a:rPr lang="en-US" dirty="0"/>
                  <a:t> </a:t>
                </a:r>
                <a:r>
                  <a:rPr lang="en-US" dirty="0" err="1"/>
                  <a:t>Cuantic</a:t>
                </a:r>
                <a:r>
                  <a:rPr lang="ro-RO" dirty="0"/>
                  <a:t>ă</a:t>
                </a:r>
                <a:endParaRPr lang="en-US" dirty="0"/>
              </a:p>
              <a:p>
                <a:pPr marL="482600" indent="-342900">
                  <a:buAutoNum type="arabicPeriod"/>
                </a:pPr>
                <a:r>
                  <a:rPr lang="en-US" dirty="0"/>
                  <a:t> </a:t>
                </a:r>
                <a:r>
                  <a:rPr lang="en-US" dirty="0" err="1"/>
                  <a:t>Transformata</a:t>
                </a:r>
                <a:r>
                  <a:rPr lang="en-US" dirty="0"/>
                  <a:t> Fourier </a:t>
                </a:r>
                <a:r>
                  <a:rPr lang="en-US" dirty="0" err="1"/>
                  <a:t>Cuantic</a:t>
                </a:r>
                <a:r>
                  <a:rPr lang="ro-RO" dirty="0"/>
                  <a:t>ă</a:t>
                </a:r>
                <a:endParaRPr lang="en-US" dirty="0"/>
              </a:p>
              <a:p>
                <a:pPr marL="139700" indent="0">
                  <a:buNone/>
                </a:pPr>
                <a:endParaRPr lang="en-US" dirty="0"/>
              </a:p>
            </p:txBody>
          </p:sp>
        </mc:Choice>
        <mc:Fallback xmlns="">
          <p:sp>
            <p:nvSpPr>
              <p:cNvPr id="277" name="Google Shape;277;p41"/>
              <p:cNvSpPr txBox="1">
                <a:spLocks noGrp="1" noRot="1" noChangeAspect="1" noMove="1" noResize="1" noEditPoints="1" noAdjustHandles="1" noChangeArrowheads="1" noChangeShapeType="1" noTextEdit="1"/>
              </p:cNvSpPr>
              <p:nvPr>
                <p:ph type="subTitle" idx="1"/>
              </p:nvPr>
            </p:nvSpPr>
            <p:spPr>
              <a:xfrm>
                <a:off x="180109" y="1937022"/>
                <a:ext cx="5094669" cy="2856651"/>
              </a:xfrm>
              <a:prstGeom prst="rect">
                <a:avLst/>
              </a:prstGeom>
              <a:blipFill>
                <a:blip r:embed="rId3"/>
                <a:stretch>
                  <a:fillRect t="-3205" r="-958"/>
                </a:stretch>
              </a:blipFill>
            </p:spPr>
            <p:txBody>
              <a:bodyPr/>
              <a:lstStyle/>
              <a:p>
                <a:r>
                  <a:rPr lang="en-US">
                    <a:noFill/>
                  </a:rPr>
                  <a:t> </a:t>
                </a:r>
              </a:p>
            </p:txBody>
          </p:sp>
        </mc:Fallback>
      </mc:AlternateContent>
      <p:pic>
        <p:nvPicPr>
          <p:cNvPr id="3" name="Imagine 2">
            <a:extLst>
              <a:ext uri="{FF2B5EF4-FFF2-40B4-BE49-F238E27FC236}">
                <a16:creationId xmlns:a16="http://schemas.microsoft.com/office/drawing/2014/main" id="{67B390E3-3742-08D4-50B2-4C0A631FB454}"/>
              </a:ext>
            </a:extLst>
          </p:cNvPr>
          <p:cNvPicPr>
            <a:picLocks noChangeAspect="1"/>
          </p:cNvPicPr>
          <p:nvPr/>
        </p:nvPicPr>
        <p:blipFill>
          <a:blip r:embed="rId4"/>
          <a:stretch>
            <a:fillRect/>
          </a:stretch>
        </p:blipFill>
        <p:spPr>
          <a:xfrm>
            <a:off x="5783984" y="2121749"/>
            <a:ext cx="3141716" cy="1725196"/>
          </a:xfrm>
          <a:prstGeom prst="rect">
            <a:avLst/>
          </a:prstGeom>
        </p:spPr>
      </p:pic>
    </p:spTree>
    <p:extLst>
      <p:ext uri="{BB962C8B-B14F-4D97-AF65-F5344CB8AC3E}">
        <p14:creationId xmlns:p14="http://schemas.microsoft.com/office/powerpoint/2010/main" val="195837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a:spLocks noGrp="1"/>
          </p:cNvSpPr>
          <p:nvPr>
            <p:ph type="title"/>
          </p:nvPr>
        </p:nvSpPr>
        <p:spPr>
          <a:xfrm>
            <a:off x="720000" y="445025"/>
            <a:ext cx="6410473" cy="572700"/>
          </a:xfrm>
          <a:prstGeom prst="rect">
            <a:avLst/>
          </a:prstGeom>
        </p:spPr>
        <p:txBody>
          <a:bodyPr spcFirstLastPara="1" wrap="square" lIns="91425" tIns="91425" rIns="91425" bIns="91425" anchor="t" anchorCtr="0">
            <a:noAutofit/>
          </a:bodyPr>
          <a:lstStyle/>
          <a:p>
            <a:pPr marL="139700"/>
            <a:r>
              <a:rPr lang="en-US" dirty="0" err="1"/>
              <a:t>Exponen</a:t>
            </a:r>
            <a:r>
              <a:rPr lang="ro-RO" dirty="0"/>
              <a:t>ț</a:t>
            </a:r>
            <a:r>
              <a:rPr lang="en-US" dirty="0" err="1"/>
              <a:t>ierea</a:t>
            </a:r>
            <a:r>
              <a:rPr lang="en-US" dirty="0"/>
              <a:t> Modular</a:t>
            </a:r>
            <a:r>
              <a:rPr lang="ro-RO" dirty="0"/>
              <a:t>ă</a:t>
            </a:r>
            <a:r>
              <a:rPr lang="en-US" dirty="0"/>
              <a:t> </a:t>
            </a:r>
            <a:r>
              <a:rPr lang="en-US" dirty="0" err="1"/>
              <a:t>Cuantic</a:t>
            </a:r>
            <a:r>
              <a:rPr lang="ro-RO" dirty="0"/>
              <a:t>ă</a:t>
            </a:r>
            <a:endParaRPr lang="en-US" dirty="0"/>
          </a:p>
        </p:txBody>
      </p:sp>
      <mc:AlternateContent xmlns:mc="http://schemas.openxmlformats.org/markup-compatibility/2006" xmlns:a14="http://schemas.microsoft.com/office/drawing/2010/main">
        <mc:Choice Requires="a14">
          <p:sp>
            <p:nvSpPr>
              <p:cNvPr id="277" name="Google Shape;277;p41"/>
              <p:cNvSpPr txBox="1">
                <a:spLocks noGrp="1"/>
              </p:cNvSpPr>
              <p:nvPr>
                <p:ph type="subTitle" idx="1"/>
              </p:nvPr>
            </p:nvSpPr>
            <p:spPr>
              <a:xfrm>
                <a:off x="180109" y="1937022"/>
                <a:ext cx="5094669" cy="2856651"/>
              </a:xfrm>
              <a:prstGeom prst="rect">
                <a:avLst/>
              </a:prstGeom>
            </p:spPr>
            <p:txBody>
              <a:bodyPr spcFirstLastPara="1" wrap="square" lIns="91425" tIns="91425" rIns="91425" bIns="91425" anchor="ctr" anchorCtr="0">
                <a:noAutofit/>
              </a:bodyPr>
              <a:lstStyle/>
              <a:p>
                <a:pPr marL="139700" indent="0">
                  <a:buNone/>
                </a:pPr>
                <a:r>
                  <a:rPr lang="en-US" dirty="0"/>
                  <a:t>Ne </a:t>
                </a:r>
                <a:r>
                  <a:rPr lang="en-US" dirty="0" err="1"/>
                  <a:t>folosim</a:t>
                </a:r>
                <a:r>
                  <a:rPr lang="en-US" dirty="0"/>
                  <a:t> de </a:t>
                </a:r>
                <a:r>
                  <a:rPr lang="en-US" dirty="0" err="1"/>
                  <a:t>abilitatea</a:t>
                </a:r>
                <a:r>
                  <a:rPr lang="en-US" dirty="0"/>
                  <a:t> </a:t>
                </a:r>
                <a:r>
                  <a:rPr lang="en-US" dirty="0" err="1"/>
                  <a:t>qubi</a:t>
                </a:r>
                <a:r>
                  <a:rPr lang="ro-RO" dirty="0"/>
                  <a:t>ț</a:t>
                </a:r>
                <a:r>
                  <a:rPr lang="en-US" dirty="0" err="1"/>
                  <a:t>ilor</a:t>
                </a:r>
                <a:r>
                  <a:rPr lang="en-US" dirty="0"/>
                  <a:t> </a:t>
                </a:r>
                <a:r>
                  <a:rPr lang="ro-RO" dirty="0"/>
                  <a:t>ș</a:t>
                </a:r>
                <a:r>
                  <a:rPr lang="en-US" dirty="0" err="1"/>
                  <a:t>i</a:t>
                </a:r>
                <a:r>
                  <a:rPr lang="en-US" dirty="0"/>
                  <a:t> </a:t>
                </a:r>
                <a:r>
                  <a:rPr lang="en-US" dirty="0" err="1"/>
                  <a:t>introducem</a:t>
                </a:r>
                <a:r>
                  <a:rPr lang="en-US" dirty="0"/>
                  <a:t> ca input o </a:t>
                </a:r>
                <a:r>
                  <a:rPr lang="en-US" dirty="0" err="1"/>
                  <a:t>superpozi</a:t>
                </a:r>
                <a:r>
                  <a:rPr lang="ro-RO" dirty="0"/>
                  <a:t>ț</a:t>
                </a:r>
                <a:r>
                  <a:rPr lang="en-US" dirty="0" err="1"/>
                  <a:t>ie</a:t>
                </a:r>
                <a:r>
                  <a:rPr lang="en-US" dirty="0"/>
                  <a:t> </a:t>
                </a:r>
                <a:r>
                  <a:rPr lang="en-US" dirty="0" err="1"/>
                  <a:t>ce</a:t>
                </a:r>
                <a:r>
                  <a:rPr lang="en-US" dirty="0"/>
                  <a:t> re</a:t>
                </a:r>
                <a:r>
                  <a:rPr lang="ro-RO" dirty="0"/>
                  <a:t>ț</a:t>
                </a:r>
                <a:r>
                  <a:rPr lang="en-US" dirty="0" err="1"/>
                  <a:t>ine</a:t>
                </a:r>
                <a:r>
                  <a:rPr lang="en-US" dirty="0"/>
                  <a:t> </a:t>
                </a:r>
                <a:r>
                  <a:rPr lang="en-US" dirty="0" err="1"/>
                  <a:t>toate</a:t>
                </a:r>
                <a:r>
                  <a:rPr lang="en-US" dirty="0"/>
                  <a:t> r-urile pe care </a:t>
                </a:r>
                <a:r>
                  <a:rPr lang="en-US" dirty="0" err="1"/>
                  <a:t>vrem</a:t>
                </a:r>
                <a:r>
                  <a:rPr lang="en-US" dirty="0"/>
                  <a:t> s</a:t>
                </a:r>
                <a:r>
                  <a:rPr lang="ro-RO" dirty="0"/>
                  <a:t>ă</a:t>
                </a:r>
                <a:r>
                  <a:rPr lang="en-US" dirty="0"/>
                  <a:t> le test</a:t>
                </a:r>
                <a:r>
                  <a:rPr lang="ro-RO" dirty="0"/>
                  <a:t>ă</a:t>
                </a:r>
                <a:r>
                  <a:rPr lang="en-US" dirty="0"/>
                  <a:t>m.</a:t>
                </a:r>
              </a:p>
              <a:p>
                <a:pPr marL="139700" indent="0">
                  <a:buNone/>
                </a:pPr>
                <a:r>
                  <a:rPr lang="en-US" dirty="0"/>
                  <a:t>De</a:t>
                </a:r>
                <a:r>
                  <a:rPr lang="ro-RO" dirty="0"/>
                  <a:t>ș</a:t>
                </a:r>
                <a:r>
                  <a:rPr lang="en-US" dirty="0" err="1"/>
                  <a:t>i</a:t>
                </a:r>
                <a:r>
                  <a:rPr lang="en-US" dirty="0"/>
                  <a:t> </a:t>
                </a:r>
                <a:r>
                  <a:rPr lang="en-US" dirty="0" err="1"/>
                  <a:t>noi</a:t>
                </a:r>
                <a:r>
                  <a:rPr lang="en-US" dirty="0"/>
                  <a:t> </a:t>
                </a:r>
                <a:r>
                  <a:rPr lang="en-US" dirty="0" err="1"/>
                  <a:t>putem</a:t>
                </a:r>
                <a:r>
                  <a:rPr lang="en-US" dirty="0"/>
                  <a:t> </a:t>
                </a:r>
                <a:r>
                  <a:rPr lang="en-US" dirty="0" err="1"/>
                  <a:t>calcula</a:t>
                </a:r>
                <a:r>
                  <a:rPr lang="en-US" dirty="0"/>
                  <a:t> </a:t>
                </a:r>
                <a:r>
                  <a:rPr lang="en-US" dirty="0" err="1"/>
                  <a:t>simultan</a:t>
                </a:r>
                <a:r>
                  <a:rPr lang="en-US" dirty="0"/>
                  <a:t> </a:t>
                </a:r>
                <a:r>
                  <a:rPr lang="en-US" dirty="0" err="1"/>
                  <a:t>valorile</a:t>
                </a:r>
                <a:r>
                  <a:rPr lang="en-US" dirty="0"/>
                  <a:t> </a:t>
                </a:r>
                <a:r>
                  <a:rPr lang="en-US" dirty="0" err="1"/>
                  <a:t>func</a:t>
                </a:r>
                <a:r>
                  <a:rPr lang="ro-RO" dirty="0"/>
                  <a:t>ț</a:t>
                </a:r>
                <a:r>
                  <a:rPr lang="en-US" dirty="0" err="1"/>
                  <a:t>iei</a:t>
                </a:r>
                <a:r>
                  <a:rPr lang="en-US" dirty="0"/>
                  <a:t>, </a:t>
                </a:r>
                <a:r>
                  <a:rPr lang="en-US" dirty="0" err="1"/>
                  <a:t>rezultatul</a:t>
                </a:r>
                <a:r>
                  <a:rPr lang="en-US" dirty="0"/>
                  <a:t> </a:t>
                </a:r>
                <a:r>
                  <a:rPr lang="en-US" dirty="0" err="1"/>
                  <a:t>este</a:t>
                </a:r>
                <a:r>
                  <a:rPr lang="en-US" dirty="0"/>
                  <a:t> tot o </a:t>
                </a:r>
                <a:r>
                  <a:rPr lang="en-US" dirty="0" err="1"/>
                  <a:t>superpozi</a:t>
                </a:r>
                <a:r>
                  <a:rPr lang="ro-RO" dirty="0"/>
                  <a:t>ț</a:t>
                </a:r>
                <a:r>
                  <a:rPr lang="en-US" dirty="0" err="1"/>
                  <a:t>ie</a:t>
                </a:r>
                <a:r>
                  <a:rPr lang="en-US" dirty="0"/>
                  <a:t> </a:t>
                </a:r>
                <a:r>
                  <a:rPr lang="en-US" dirty="0" err="1"/>
                  <a:t>ce</a:t>
                </a:r>
                <a:r>
                  <a:rPr lang="en-US" dirty="0"/>
                  <a:t> </a:t>
                </a:r>
                <a:r>
                  <a:rPr lang="ro-RO" dirty="0"/>
                  <a:t>este imposibil de măsurat </a:t>
                </a:r>
                <a:r>
                  <a:rPr lang="en-US" dirty="0" err="1"/>
                  <a:t>deoarece</a:t>
                </a:r>
                <a:r>
                  <a:rPr lang="en-US" dirty="0"/>
                  <a:t> am </a:t>
                </a:r>
                <a:r>
                  <a:rPr lang="en-US" dirty="0" err="1"/>
                  <a:t>ob</a:t>
                </a:r>
                <a:r>
                  <a:rPr lang="ro-RO" dirty="0"/>
                  <a:t>ț</a:t>
                </a:r>
                <a:r>
                  <a:rPr lang="en-US" dirty="0" err="1"/>
                  <a:t>ine</a:t>
                </a:r>
                <a:r>
                  <a:rPr lang="en-US" dirty="0"/>
                  <a:t> </a:t>
                </a:r>
                <a:r>
                  <a:rPr lang="en-US" dirty="0" err="1"/>
                  <a:t>doar</a:t>
                </a:r>
                <a:r>
                  <a:rPr lang="en-US" dirty="0"/>
                  <a:t> </a:t>
                </a:r>
                <a:r>
                  <a:rPr lang="en-US" dirty="0" err="1"/>
                  <a:t>puterea</a:t>
                </a:r>
                <a:r>
                  <a:rPr lang="en-US" dirty="0"/>
                  <a:t> un</a:t>
                </a:r>
                <a:r>
                  <a:rPr lang="ro-RO" dirty="0"/>
                  <a:t>u</a:t>
                </a:r>
                <a:r>
                  <a:rPr lang="en-US" dirty="0" err="1"/>
                  <a:t>i</a:t>
                </a:r>
                <a:r>
                  <a:rPr lang="en-US" dirty="0"/>
                  <a:t> num</a:t>
                </a:r>
                <a:r>
                  <a:rPr lang="ro-RO" dirty="0"/>
                  <a:t>ă</a:t>
                </a:r>
                <a:r>
                  <a:rPr lang="en-US" dirty="0"/>
                  <a:t>r </a:t>
                </a:r>
                <a:r>
                  <a:rPr lang="ro-RO" dirty="0" err="1"/>
                  <a:t>aleator</a:t>
                </a:r>
                <a:r>
                  <a:rPr lang="en-US" dirty="0"/>
                  <a:t> din </a:t>
                </a:r>
                <a:r>
                  <a:rPr lang="en-US" dirty="0" err="1"/>
                  <a:t>cele</a:t>
                </a:r>
                <a:r>
                  <a:rPr lang="en-US" dirty="0"/>
                  <a:t> pe le-am </a:t>
                </a:r>
                <a:r>
                  <a:rPr lang="en-US" dirty="0" err="1"/>
                  <a:t>dat</a:t>
                </a:r>
                <a:r>
                  <a:rPr lang="en-US" dirty="0"/>
                  <a:t> in </a:t>
                </a:r>
                <a:r>
                  <a:rPr lang="en-US" dirty="0" err="1"/>
                  <a:t>superpozi</a:t>
                </a:r>
                <a:r>
                  <a:rPr lang="ro-RO" dirty="0"/>
                  <a:t>ț</a:t>
                </a:r>
                <a:r>
                  <a:rPr lang="en-US" dirty="0" err="1"/>
                  <a:t>ia</a:t>
                </a:r>
                <a:r>
                  <a:rPr lang="en-US" dirty="0"/>
                  <a:t> de </a:t>
                </a:r>
                <a:r>
                  <a:rPr lang="en-US" dirty="0" err="1"/>
                  <a:t>intrare</a:t>
                </a:r>
                <a:r>
                  <a:rPr lang="en-US" dirty="0"/>
                  <a:t>.</a:t>
                </a:r>
              </a:p>
              <a:p>
                <a:pPr marL="139700" indent="0">
                  <a:buNone/>
                </a:pPr>
                <a:r>
                  <a:rPr lang="en-US" dirty="0" err="1"/>
                  <a:t>Pentru</a:t>
                </a:r>
                <a:r>
                  <a:rPr lang="en-US" dirty="0"/>
                  <a:t> a </a:t>
                </a:r>
                <a:r>
                  <a:rPr lang="en-US" dirty="0" err="1"/>
                  <a:t>rezolva</a:t>
                </a:r>
                <a:r>
                  <a:rPr lang="en-US" dirty="0"/>
                  <a:t> </a:t>
                </a:r>
                <a:r>
                  <a:rPr lang="en-US" dirty="0" err="1"/>
                  <a:t>aceast</a:t>
                </a:r>
                <a:r>
                  <a:rPr lang="ro-RO" dirty="0"/>
                  <a:t>ă</a:t>
                </a:r>
                <a:r>
                  <a:rPr lang="en-US" dirty="0"/>
                  <a:t> problem</a:t>
                </a:r>
                <a:r>
                  <a:rPr lang="ro-RO" dirty="0"/>
                  <a:t>ă</a:t>
                </a:r>
                <a:r>
                  <a:rPr lang="en-US" dirty="0"/>
                  <a:t>, o s</a:t>
                </a:r>
                <a:r>
                  <a:rPr lang="ro-RO" dirty="0"/>
                  <a:t>ă</a:t>
                </a:r>
                <a:r>
                  <a:rPr lang="en-US" dirty="0"/>
                  <a:t> m</a:t>
                </a:r>
                <a:r>
                  <a:rPr lang="ro-RO" dirty="0"/>
                  <a:t>ă</a:t>
                </a:r>
                <a:r>
                  <a:rPr lang="en-US" dirty="0"/>
                  <a:t>sur</a:t>
                </a:r>
                <a:r>
                  <a:rPr lang="ro-RO" dirty="0"/>
                  <a:t>ă</a:t>
                </a:r>
                <a:r>
                  <a:rPr lang="en-US" dirty="0"/>
                  <a:t>m </a:t>
                </a:r>
                <a:r>
                  <a:rPr lang="en-US" dirty="0" err="1"/>
                  <a:t>doar</a:t>
                </a:r>
                <a:r>
                  <a:rPr lang="en-US" dirty="0"/>
                  <a:t> </a:t>
                </a:r>
                <a:r>
                  <a:rPr lang="en-US" dirty="0" err="1"/>
                  <a:t>rezultatul</a:t>
                </a:r>
                <a:r>
                  <a:rPr lang="en-US" dirty="0"/>
                  <a:t> </a:t>
                </a:r>
                <a:r>
                  <a:rPr lang="en-US" dirty="0" err="1"/>
                  <a:t>calculului</a:t>
                </a:r>
                <a:r>
                  <a:rPr lang="en-US" dirty="0"/>
                  <a:t>, nu </a:t>
                </a:r>
                <a:r>
                  <a:rPr lang="ro-RO" dirty="0"/>
                  <a:t>ș</a:t>
                </a:r>
                <a:r>
                  <a:rPr lang="en-US" dirty="0" err="1"/>
                  <a:t>i</a:t>
                </a:r>
                <a:r>
                  <a:rPr lang="en-US" dirty="0"/>
                  <a:t> </a:t>
                </a:r>
                <a:r>
                  <a:rPr lang="en-US" dirty="0" err="1"/>
                  <a:t>valoarea</a:t>
                </a:r>
                <a:r>
                  <a:rPr lang="en-US" dirty="0"/>
                  <a:t> de la care a </a:t>
                </a:r>
                <a:r>
                  <a:rPr lang="en-US" dirty="0" err="1"/>
                  <a:t>provenit</a:t>
                </a:r>
                <a:r>
                  <a:rPr lang="ro-RO" dirty="0"/>
                  <a:t> și </a:t>
                </a:r>
                <a:r>
                  <a:rPr lang="en-US" dirty="0"/>
                  <a:t>o s</a:t>
                </a:r>
                <a:r>
                  <a:rPr lang="ro-RO" dirty="0"/>
                  <a:t>ă</a:t>
                </a:r>
                <a:r>
                  <a:rPr lang="en-US" dirty="0"/>
                  <a:t> </a:t>
                </a:r>
                <a:r>
                  <a:rPr lang="en-US" dirty="0" err="1"/>
                  <a:t>ob</a:t>
                </a:r>
                <a:r>
                  <a:rPr lang="ro-RO" dirty="0"/>
                  <a:t>ț</a:t>
                </a:r>
                <a:r>
                  <a:rPr lang="en-US" dirty="0" err="1"/>
                  <a:t>inem</a:t>
                </a:r>
                <a:r>
                  <a:rPr lang="en-US" dirty="0"/>
                  <a:t> o </a:t>
                </a:r>
                <a:r>
                  <a:rPr lang="en-US" dirty="0" err="1"/>
                  <a:t>superpozi</a:t>
                </a:r>
                <a:r>
                  <a:rPr lang="ro-RO" dirty="0"/>
                  <a:t>ț</a:t>
                </a:r>
                <a:r>
                  <a:rPr lang="en-US" dirty="0" err="1"/>
                  <a:t>ie</a:t>
                </a:r>
                <a:r>
                  <a:rPr lang="en-US" dirty="0"/>
                  <a:t> </a:t>
                </a:r>
                <a:r>
                  <a:rPr lang="en-US" dirty="0" err="1"/>
                  <a:t>determinat</a:t>
                </a:r>
                <a:r>
                  <a:rPr lang="ro-RO" dirty="0"/>
                  <a:t>ă</a:t>
                </a:r>
                <a:r>
                  <a:rPr lang="en-US" dirty="0"/>
                  <a:t> de </a:t>
                </a:r>
                <a:r>
                  <a:rPr lang="en-US" dirty="0" err="1"/>
                  <a:t>toate</a:t>
                </a:r>
                <a:r>
                  <a:rPr lang="en-US" dirty="0"/>
                  <a:t> </a:t>
                </a:r>
                <a:r>
                  <a:rPr lang="en-US" dirty="0" err="1"/>
                  <a:t>valorile</a:t>
                </a:r>
                <a:r>
                  <a:rPr lang="en-US" dirty="0"/>
                  <a:t> </a:t>
                </a:r>
                <a:r>
                  <a:rPr lang="en-US" dirty="0" err="1"/>
                  <a:t>atribuite</a:t>
                </a:r>
                <a:r>
                  <a:rPr lang="en-US" dirty="0"/>
                  <a:t> </a:t>
                </a:r>
                <a:r>
                  <a:rPr lang="en-US" dirty="0" err="1"/>
                  <a:t>lui</a:t>
                </a:r>
                <a:r>
                  <a:rPr lang="en-US" dirty="0"/>
                  <a:t> r </a:t>
                </a:r>
                <a:r>
                  <a:rPr lang="en-US" dirty="0" err="1"/>
                  <a:t>pentru</a:t>
                </a:r>
                <a:r>
                  <a:rPr lang="en-US" dirty="0"/>
                  <a:t> care </a:t>
                </a:r>
                <a:r>
                  <a:rPr lang="en-US" dirty="0" err="1"/>
                  <a:t>rezultatul</a:t>
                </a:r>
                <a:r>
                  <a:rPr lang="en-US" dirty="0"/>
                  <a:t> </a:t>
                </a:r>
                <a:r>
                  <a:rPr lang="en-US" dirty="0" err="1"/>
                  <a:t>este</a:t>
                </a:r>
                <a:r>
                  <a:rPr lang="en-US" dirty="0"/>
                  <a:t> </a:t>
                </a:r>
                <a:r>
                  <a:rPr lang="en-US" dirty="0" err="1"/>
                  <a:t>acela</a:t>
                </a:r>
                <a:r>
                  <a:rPr lang="ro-RO" dirty="0"/>
                  <a:t>ș</a:t>
                </a:r>
                <a:r>
                  <a:rPr lang="en-US" dirty="0" err="1"/>
                  <a:t>i</a:t>
                </a:r>
                <a:r>
                  <a:rPr lang="en-US" dirty="0"/>
                  <a:t>.</a:t>
                </a:r>
              </a:p>
              <a:p>
                <a:pPr marL="139700" indent="0">
                  <a:buNone/>
                </a:pPr>
                <a:r>
                  <a:rPr lang="en-US" dirty="0" err="1"/>
                  <a:t>Diferen</a:t>
                </a:r>
                <a:r>
                  <a:rPr lang="ro-RO" dirty="0"/>
                  <a:t>ț</a:t>
                </a:r>
                <a:r>
                  <a:rPr lang="en-US" dirty="0"/>
                  <a:t>a </a:t>
                </a:r>
                <a:r>
                  <a:rPr lang="ro-RO" dirty="0"/>
                  <a:t>î</a:t>
                </a:r>
                <a:r>
                  <a:rPr lang="en-US" dirty="0" err="1"/>
                  <a:t>ntre</a:t>
                </a:r>
                <a:r>
                  <a:rPr lang="en-US" dirty="0"/>
                  <a:t> </a:t>
                </a:r>
                <a:r>
                  <a:rPr lang="en-US" dirty="0" err="1"/>
                  <a:t>valorile</a:t>
                </a:r>
                <a:r>
                  <a:rPr lang="en-US" dirty="0"/>
                  <a:t> consecutive care r</a:t>
                </a:r>
                <a:r>
                  <a:rPr lang="ro-RO" dirty="0"/>
                  <a:t>ă</a:t>
                </a:r>
                <a:r>
                  <a:rPr lang="en-US" dirty="0"/>
                  <a:t>m</a:t>
                </a:r>
                <a:r>
                  <a:rPr lang="ro-RO" dirty="0"/>
                  <a:t>â</a:t>
                </a:r>
                <a:r>
                  <a:rPr lang="en-US" dirty="0"/>
                  <a:t>n din </a:t>
                </a:r>
                <a:r>
                  <a:rPr lang="en-US" dirty="0" err="1"/>
                  <a:t>cele</a:t>
                </a:r>
                <a:r>
                  <a:rPr lang="en-US" dirty="0"/>
                  <a:t> </a:t>
                </a:r>
                <a:r>
                  <a:rPr lang="en-US" dirty="0" err="1"/>
                  <a:t>rezultate</a:t>
                </a:r>
                <a:r>
                  <a:rPr lang="en-US" dirty="0"/>
                  <a:t> de </a:t>
                </a:r>
                <a:r>
                  <a:rPr lang="en-US" dirty="0" err="1"/>
                  <a:t>mai</a:t>
                </a:r>
                <a:r>
                  <a:rPr lang="en-US" dirty="0"/>
                  <a:t> sus </a:t>
                </a:r>
                <a:r>
                  <a:rPr lang="en-US" dirty="0" err="1"/>
                  <a:t>este</a:t>
                </a:r>
                <a:r>
                  <a:rPr lang="en-US" dirty="0"/>
                  <a:t> </a:t>
                </a:r>
                <a:r>
                  <a:rPr lang="en-US" dirty="0" err="1"/>
                  <a:t>valoarea</a:t>
                </a:r>
                <a:r>
                  <a:rPr lang="en-US" dirty="0"/>
                  <a:t> </a:t>
                </a:r>
                <a:r>
                  <a:rPr lang="en-US" dirty="0" err="1"/>
                  <a:t>noastr</a:t>
                </a:r>
                <a:r>
                  <a:rPr lang="ro-RO" dirty="0"/>
                  <a:t>ă</a:t>
                </a:r>
                <a:r>
                  <a:rPr lang="en-US" dirty="0"/>
                  <a:t> c</a:t>
                </a:r>
                <a:r>
                  <a:rPr lang="ro-RO" dirty="0"/>
                  <a:t>ă</a:t>
                </a:r>
                <a:r>
                  <a:rPr lang="en-US" dirty="0" err="1"/>
                  <a:t>utat</a:t>
                </a:r>
                <a:r>
                  <a:rPr lang="ro-RO" dirty="0"/>
                  <a:t>ă</a:t>
                </a:r>
                <a:r>
                  <a:rPr lang="en-US" dirty="0"/>
                  <a:t>.</a:t>
                </a:r>
              </a:p>
              <a:p>
                <a:pPr marL="13970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𝐼</m:t>
                      </m:r>
                      <m:r>
                        <a:rPr lang="en-US" i="1" dirty="0" smtClean="0">
                          <a:latin typeface="Cambria Math" panose="02040503050406030204" pitchFamily="18" charset="0"/>
                        </a:rPr>
                        <m:t>, </m:t>
                      </m:r>
                      <m:r>
                        <a:rPr lang="en-US" i="1" dirty="0" smtClean="0">
                          <a:latin typeface="Cambria Math" panose="02040503050406030204" pitchFamily="18" charset="0"/>
                        </a:rPr>
                        <m:t>𝑣</m:t>
                      </m:r>
                      <m:r>
                        <a:rPr lang="en-US" i="1" dirty="0" smtClean="0">
                          <a:latin typeface="Cambria Math" panose="02040503050406030204" pitchFamily="18" charset="0"/>
                        </a:rPr>
                        <m:t>&gt; + |</m:t>
                      </m:r>
                      <m:r>
                        <a:rPr lang="en-US" i="1" dirty="0" err="1" smtClean="0">
                          <a:latin typeface="Cambria Math" panose="02040503050406030204" pitchFamily="18" charset="0"/>
                        </a:rPr>
                        <m:t>𝐼</m:t>
                      </m:r>
                      <m:r>
                        <a:rPr lang="en-US" i="1" dirty="0" err="1" smtClean="0">
                          <a:latin typeface="Cambria Math" panose="02040503050406030204" pitchFamily="18" charset="0"/>
                        </a:rPr>
                        <m:t>+</m:t>
                      </m:r>
                      <m:r>
                        <a:rPr lang="en-US" i="1" dirty="0" err="1" smtClean="0">
                          <a:latin typeface="Cambria Math" panose="02040503050406030204" pitchFamily="18" charset="0"/>
                        </a:rPr>
                        <m:t>𝑟</m:t>
                      </m:r>
                      <m:r>
                        <a:rPr lang="en-US" i="1" dirty="0" smtClean="0">
                          <a:latin typeface="Cambria Math" panose="02040503050406030204" pitchFamily="18" charset="0"/>
                        </a:rPr>
                        <m:t>, </m:t>
                      </m:r>
                      <m:r>
                        <a:rPr lang="en-US" i="1" dirty="0" smtClean="0">
                          <a:latin typeface="Cambria Math" panose="02040503050406030204" pitchFamily="18" charset="0"/>
                        </a:rPr>
                        <m:t>𝑣</m:t>
                      </m:r>
                      <m:r>
                        <a:rPr lang="en-US" i="1" dirty="0" smtClean="0">
                          <a:latin typeface="Cambria Math" panose="02040503050406030204" pitchFamily="18" charset="0"/>
                        </a:rPr>
                        <m:t>&gt; + |</m:t>
                      </m:r>
                      <m:r>
                        <a:rPr lang="en-US" i="1" dirty="0" smtClean="0">
                          <a:latin typeface="Cambria Math" panose="02040503050406030204" pitchFamily="18" charset="0"/>
                        </a:rPr>
                        <m:t>𝐼</m:t>
                      </m:r>
                      <m:r>
                        <a:rPr lang="en-US" i="1" dirty="0" smtClean="0">
                          <a:latin typeface="Cambria Math" panose="02040503050406030204" pitchFamily="18" charset="0"/>
                        </a:rPr>
                        <m:t>+2</m:t>
                      </m:r>
                      <m:r>
                        <a:rPr lang="en-US" i="1" dirty="0" smtClean="0">
                          <a:latin typeface="Cambria Math" panose="02040503050406030204" pitchFamily="18" charset="0"/>
                        </a:rPr>
                        <m:t>𝑟</m:t>
                      </m:r>
                      <m:r>
                        <a:rPr lang="en-US" i="1" dirty="0" smtClean="0">
                          <a:latin typeface="Cambria Math" panose="02040503050406030204" pitchFamily="18" charset="0"/>
                        </a:rPr>
                        <m:t>, </m:t>
                      </m:r>
                      <m:r>
                        <a:rPr lang="en-US" i="1" dirty="0" smtClean="0">
                          <a:latin typeface="Cambria Math" panose="02040503050406030204" pitchFamily="18" charset="0"/>
                        </a:rPr>
                        <m:t>𝑣</m:t>
                      </m:r>
                      <m:r>
                        <a:rPr lang="en-US" i="1" dirty="0" smtClean="0">
                          <a:latin typeface="Cambria Math" panose="02040503050406030204" pitchFamily="18" charset="0"/>
                        </a:rPr>
                        <m:t>&gt; +…</m:t>
                      </m:r>
                    </m:oMath>
                  </m:oMathPara>
                </a14:m>
                <a:endParaRPr lang="en-US" dirty="0"/>
              </a:p>
            </p:txBody>
          </p:sp>
        </mc:Choice>
        <mc:Fallback xmlns="">
          <p:sp>
            <p:nvSpPr>
              <p:cNvPr id="277" name="Google Shape;277;p41"/>
              <p:cNvSpPr txBox="1">
                <a:spLocks noGrp="1" noRot="1" noChangeAspect="1" noMove="1" noResize="1" noEditPoints="1" noAdjustHandles="1" noChangeArrowheads="1" noChangeShapeType="1" noTextEdit="1"/>
              </p:cNvSpPr>
              <p:nvPr>
                <p:ph type="subTitle" idx="1"/>
              </p:nvPr>
            </p:nvSpPr>
            <p:spPr>
              <a:xfrm>
                <a:off x="180109" y="1937022"/>
                <a:ext cx="5094669" cy="2856651"/>
              </a:xfrm>
              <a:prstGeom prst="rect">
                <a:avLst/>
              </a:prstGeom>
              <a:blipFill>
                <a:blip r:embed="rId3"/>
                <a:stretch>
                  <a:fillRect t="-7692" r="-359" b="-7906"/>
                </a:stretch>
              </a:blipFill>
            </p:spPr>
            <p:txBody>
              <a:bodyPr/>
              <a:lstStyle/>
              <a:p>
                <a:r>
                  <a:rPr lang="en-US">
                    <a:noFill/>
                  </a:rPr>
                  <a:t> </a:t>
                </a:r>
              </a:p>
            </p:txBody>
          </p:sp>
        </mc:Fallback>
      </mc:AlternateContent>
      <p:pic>
        <p:nvPicPr>
          <p:cNvPr id="9" name="Imagine 8">
            <a:extLst>
              <a:ext uri="{FF2B5EF4-FFF2-40B4-BE49-F238E27FC236}">
                <a16:creationId xmlns:a16="http://schemas.microsoft.com/office/drawing/2014/main" id="{16CE7929-0ED4-D838-9513-FD6170EAF0EF}"/>
              </a:ext>
            </a:extLst>
          </p:cNvPr>
          <p:cNvPicPr>
            <a:picLocks noChangeAspect="1"/>
          </p:cNvPicPr>
          <p:nvPr/>
        </p:nvPicPr>
        <p:blipFill>
          <a:blip r:embed="rId4"/>
          <a:stretch>
            <a:fillRect/>
          </a:stretch>
        </p:blipFill>
        <p:spPr>
          <a:xfrm>
            <a:off x="5282773" y="2234469"/>
            <a:ext cx="3695400" cy="2261755"/>
          </a:xfrm>
          <a:prstGeom prst="rect">
            <a:avLst/>
          </a:prstGeom>
        </p:spPr>
      </p:pic>
    </p:spTree>
    <p:extLst>
      <p:ext uri="{BB962C8B-B14F-4D97-AF65-F5344CB8AC3E}">
        <p14:creationId xmlns:p14="http://schemas.microsoft.com/office/powerpoint/2010/main" val="2504445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a:spLocks noGrp="1"/>
          </p:cNvSpPr>
          <p:nvPr>
            <p:ph type="title"/>
          </p:nvPr>
        </p:nvSpPr>
        <p:spPr>
          <a:xfrm>
            <a:off x="720001" y="445025"/>
            <a:ext cx="5690036" cy="572700"/>
          </a:xfrm>
          <a:prstGeom prst="rect">
            <a:avLst/>
          </a:prstGeom>
        </p:spPr>
        <p:txBody>
          <a:bodyPr spcFirstLastPara="1" wrap="square" lIns="91425" tIns="91425" rIns="91425" bIns="91425" anchor="t" anchorCtr="0">
            <a:noAutofit/>
          </a:bodyPr>
          <a:lstStyle/>
          <a:p>
            <a:pPr marL="139700"/>
            <a:r>
              <a:rPr lang="en-US" dirty="0" err="1"/>
              <a:t>Transformata</a:t>
            </a:r>
            <a:r>
              <a:rPr lang="en-US" dirty="0"/>
              <a:t> Fourier </a:t>
            </a:r>
            <a:r>
              <a:rPr lang="en-US" dirty="0" err="1"/>
              <a:t>Cuantic</a:t>
            </a:r>
            <a:r>
              <a:rPr lang="ro-RO" dirty="0"/>
              <a:t>ă</a:t>
            </a:r>
            <a:endParaRPr lang="en-US" dirty="0"/>
          </a:p>
        </p:txBody>
      </p:sp>
      <mc:AlternateContent xmlns:mc="http://schemas.openxmlformats.org/markup-compatibility/2006" xmlns:a14="http://schemas.microsoft.com/office/drawing/2010/main">
        <mc:Choice Requires="a14">
          <p:sp>
            <p:nvSpPr>
              <p:cNvPr id="277" name="Google Shape;277;p41"/>
              <p:cNvSpPr txBox="1">
                <a:spLocks noGrp="1"/>
              </p:cNvSpPr>
              <p:nvPr>
                <p:ph type="subTitle" idx="1"/>
              </p:nvPr>
            </p:nvSpPr>
            <p:spPr>
              <a:xfrm>
                <a:off x="115455" y="1937022"/>
                <a:ext cx="5408705" cy="2856651"/>
              </a:xfrm>
              <a:prstGeom prst="rect">
                <a:avLst/>
              </a:prstGeom>
            </p:spPr>
            <p:txBody>
              <a:bodyPr spcFirstLastPara="1" wrap="square" lIns="91425" tIns="91425" rIns="91425" bIns="91425" anchor="ctr" anchorCtr="0">
                <a:noAutofit/>
              </a:bodyPr>
              <a:lstStyle/>
              <a:p>
                <a:pPr marL="139700" indent="0">
                  <a:buNone/>
                </a:pPr>
                <a:r>
                  <a:rPr lang="en-US" dirty="0"/>
                  <a:t>Pentru a </a:t>
                </a:r>
                <a:r>
                  <a:rPr lang="en-US" dirty="0" err="1"/>
                  <a:t>determina</a:t>
                </a:r>
                <a:r>
                  <a:rPr lang="en-US" dirty="0"/>
                  <a:t> </a:t>
                </a:r>
                <a:r>
                  <a:rPr lang="en-US" dirty="0" err="1"/>
                  <a:t>diferen</a:t>
                </a:r>
                <a:r>
                  <a:rPr lang="ro-RO" dirty="0"/>
                  <a:t>ț</a:t>
                </a:r>
                <a:r>
                  <a:rPr lang="en-US" dirty="0" err="1"/>
                  <a:t>ele</a:t>
                </a:r>
                <a:r>
                  <a:rPr lang="en-US" dirty="0"/>
                  <a:t> </a:t>
                </a:r>
                <a:r>
                  <a:rPr lang="en-US" dirty="0" err="1"/>
                  <a:t>dintre</a:t>
                </a:r>
                <a:r>
                  <a:rPr lang="en-US" dirty="0"/>
                  <a:t> </a:t>
                </a:r>
                <a:r>
                  <a:rPr lang="en-US" dirty="0" err="1"/>
                  <a:t>valorile</a:t>
                </a:r>
                <a:r>
                  <a:rPr lang="en-US" dirty="0"/>
                  <a:t> </a:t>
                </a:r>
                <a:r>
                  <a:rPr lang="en-US" dirty="0" err="1"/>
                  <a:t>aflate</a:t>
                </a:r>
                <a:r>
                  <a:rPr lang="en-US" dirty="0"/>
                  <a:t> in </a:t>
                </a:r>
                <a:r>
                  <a:rPr lang="en-US" dirty="0" err="1"/>
                  <a:t>superpozi</a:t>
                </a:r>
                <a:r>
                  <a:rPr lang="ro-RO" dirty="0"/>
                  <a:t>ț</a:t>
                </a:r>
                <a:r>
                  <a:rPr lang="en-US" dirty="0" err="1"/>
                  <a:t>ie</a:t>
                </a:r>
                <a:r>
                  <a:rPr lang="ro-RO" dirty="0"/>
                  <a:t>,</a:t>
                </a:r>
                <a:r>
                  <a:rPr lang="en-US" dirty="0"/>
                  <a:t> ne </a:t>
                </a:r>
                <a:r>
                  <a:rPr lang="en-US" dirty="0" err="1"/>
                  <a:t>folosim</a:t>
                </a:r>
                <a:r>
                  <a:rPr lang="en-US" dirty="0"/>
                  <a:t> de </a:t>
                </a:r>
                <a:r>
                  <a:rPr lang="en-US" dirty="0" err="1"/>
                  <a:t>transformata</a:t>
                </a:r>
                <a:r>
                  <a:rPr lang="en-US" dirty="0"/>
                  <a:t> Fourier </a:t>
                </a:r>
                <a:r>
                  <a:rPr lang="en-US" dirty="0" err="1"/>
                  <a:t>cuantic</a:t>
                </a:r>
                <a:r>
                  <a:rPr lang="ro-RO" dirty="0"/>
                  <a:t>ă</a:t>
                </a:r>
                <a:r>
                  <a:rPr lang="en-US" dirty="0"/>
                  <a:t>.</a:t>
                </a:r>
              </a:p>
              <a:p>
                <a:pPr marL="139700" indent="0">
                  <a:buNone/>
                </a:pPr>
                <a:r>
                  <a:rPr lang="en-US" dirty="0" err="1"/>
                  <a:t>Aceasta</a:t>
                </a:r>
                <a:r>
                  <a:rPr lang="en-US" dirty="0"/>
                  <a:t> </a:t>
                </a:r>
                <a:r>
                  <a:rPr lang="en-US" dirty="0" err="1"/>
                  <a:t>calculeaz</a:t>
                </a:r>
                <a:r>
                  <a:rPr lang="ro-RO" dirty="0"/>
                  <a:t>ă</a:t>
                </a:r>
                <a:r>
                  <a:rPr lang="en-US" dirty="0"/>
                  <a:t> </a:t>
                </a:r>
                <a:r>
                  <a:rPr lang="en-US" dirty="0" err="1"/>
                  <a:t>pentru</a:t>
                </a:r>
                <a:r>
                  <a:rPr lang="en-US" dirty="0"/>
                  <a:t> o </a:t>
                </a:r>
                <a:r>
                  <a:rPr lang="en-US" dirty="0" err="1"/>
                  <a:t>valoarea</a:t>
                </a:r>
                <a:r>
                  <a:rPr lang="en-US" dirty="0"/>
                  <a:t> o </a:t>
                </a:r>
                <a:r>
                  <a:rPr lang="en-US" dirty="0" err="1"/>
                  <a:t>superpozi</a:t>
                </a:r>
                <a:r>
                  <a:rPr lang="ro-RO" dirty="0"/>
                  <a:t>ț</a:t>
                </a:r>
                <a:r>
                  <a:rPr lang="en-US" dirty="0" err="1"/>
                  <a:t>ie</a:t>
                </a:r>
                <a:r>
                  <a:rPr lang="ro-RO" dirty="0"/>
                  <a:t> a cărei</a:t>
                </a:r>
                <a:r>
                  <a:rPr lang="en-US" dirty="0"/>
                  <a:t> </a:t>
                </a:r>
                <a:r>
                  <a:rPr lang="en-US" dirty="0" err="1"/>
                  <a:t>frecven</a:t>
                </a:r>
                <a:r>
                  <a:rPr lang="ro-RO" dirty="0" err="1"/>
                  <a:t>ță</a:t>
                </a:r>
                <a:r>
                  <a:rPr lang="ro-RO" dirty="0"/>
                  <a:t> este</a:t>
                </a:r>
                <a:r>
                  <a:rPr lang="en-US" dirty="0"/>
                  <a:t> </a:t>
                </a:r>
                <a:r>
                  <a:rPr lang="en-US" dirty="0" err="1"/>
                  <a:t>determinat</a:t>
                </a:r>
                <a:r>
                  <a:rPr lang="ro-RO" dirty="0"/>
                  <a:t>ă</a:t>
                </a:r>
                <a:r>
                  <a:rPr lang="en-US" dirty="0"/>
                  <a:t> de num</a:t>
                </a:r>
                <a:r>
                  <a:rPr lang="ro-RO" dirty="0"/>
                  <a:t>ă</a:t>
                </a:r>
                <a:r>
                  <a:rPr lang="en-US" dirty="0" err="1"/>
                  <a:t>rul</a:t>
                </a:r>
                <a:r>
                  <a:rPr lang="en-US" dirty="0"/>
                  <a:t> dat. </a:t>
                </a:r>
              </a:p>
              <a:p>
                <a:pPr marL="139700" indent="0">
                  <a:buNone/>
                </a:pPr>
                <a:r>
                  <a:rPr lang="en-US" dirty="0" err="1"/>
                  <a:t>Atunci</a:t>
                </a:r>
                <a:r>
                  <a:rPr lang="en-US" dirty="0"/>
                  <a:t> c</a:t>
                </a:r>
                <a:r>
                  <a:rPr lang="ro-RO" dirty="0"/>
                  <a:t>â</a:t>
                </a:r>
                <a:r>
                  <a:rPr lang="en-US" dirty="0" err="1"/>
                  <a:t>nd</a:t>
                </a:r>
                <a:r>
                  <a:rPr lang="en-US" dirty="0"/>
                  <a:t> ne </a:t>
                </a:r>
                <a:r>
                  <a:rPr lang="en-US" dirty="0" err="1"/>
                  <a:t>folosim</a:t>
                </a:r>
                <a:r>
                  <a:rPr lang="en-US" dirty="0"/>
                  <a:t> de </a:t>
                </a:r>
                <a:r>
                  <a:rPr lang="en-US" dirty="0" err="1"/>
                  <a:t>transformata</a:t>
                </a:r>
                <a:r>
                  <a:rPr lang="en-US" dirty="0"/>
                  <a:t> Fourier </a:t>
                </a:r>
                <a:r>
                  <a:rPr lang="en-US" dirty="0" err="1"/>
                  <a:t>pentru</a:t>
                </a:r>
                <a:r>
                  <a:rPr lang="en-US" dirty="0"/>
                  <a:t> o </a:t>
                </a:r>
                <a:r>
                  <a:rPr lang="en-US" dirty="0" err="1"/>
                  <a:t>superpozi</a:t>
                </a:r>
                <a:r>
                  <a:rPr lang="ro-RO" dirty="0"/>
                  <a:t>ț</a:t>
                </a:r>
                <a:r>
                  <a:rPr lang="en-US" dirty="0" err="1"/>
                  <a:t>ie</a:t>
                </a:r>
                <a:r>
                  <a:rPr lang="en-US" dirty="0"/>
                  <a:t> cu </a:t>
                </a:r>
                <a:r>
                  <a:rPr lang="en-US" dirty="0" err="1"/>
                  <a:t>valori</a:t>
                </a:r>
                <a:r>
                  <a:rPr lang="en-US" dirty="0"/>
                  <a:t> </a:t>
                </a:r>
                <a:r>
                  <a:rPr lang="en-US" dirty="0" err="1"/>
                  <a:t>desp</a:t>
                </a:r>
                <a:r>
                  <a:rPr lang="ro-RO" dirty="0"/>
                  <a:t>ă</a:t>
                </a:r>
                <a:r>
                  <a:rPr lang="en-US" dirty="0"/>
                  <a:t>r</a:t>
                </a:r>
                <a:r>
                  <a:rPr lang="ro-RO" dirty="0"/>
                  <a:t>ț</a:t>
                </a:r>
                <a:r>
                  <a:rPr lang="en-US" dirty="0" err="1"/>
                  <a:t>ite</a:t>
                </a:r>
                <a:r>
                  <a:rPr lang="en-US" dirty="0"/>
                  <a:t> de un r, </a:t>
                </a:r>
                <a:r>
                  <a:rPr lang="en-US" dirty="0" err="1"/>
                  <a:t>calcul</a:t>
                </a:r>
                <a:r>
                  <a:rPr lang="ro-RO" dirty="0"/>
                  <a:t>ă</a:t>
                </a:r>
                <a:r>
                  <a:rPr lang="en-US" dirty="0"/>
                  <a:t>m </a:t>
                </a:r>
                <a:r>
                  <a:rPr lang="en-US" dirty="0" err="1"/>
                  <a:t>suma</a:t>
                </a:r>
                <a:r>
                  <a:rPr lang="en-US" dirty="0"/>
                  <a:t> a </a:t>
                </a:r>
                <a:r>
                  <a:rPr lang="en-US" dirty="0" err="1"/>
                  <a:t>mai</a:t>
                </a:r>
                <a:r>
                  <a:rPr lang="en-US" dirty="0"/>
                  <a:t> </a:t>
                </a:r>
                <a:r>
                  <a:rPr lang="en-US" dirty="0" err="1"/>
                  <a:t>multor</a:t>
                </a:r>
                <a:r>
                  <a:rPr lang="en-US" dirty="0"/>
                  <a:t> </a:t>
                </a:r>
                <a:r>
                  <a:rPr lang="en-US" dirty="0" err="1"/>
                  <a:t>unde</a:t>
                </a:r>
                <a:r>
                  <a:rPr lang="en-US" dirty="0"/>
                  <a:t> care se </a:t>
                </a:r>
                <a:r>
                  <a:rPr lang="en-US" dirty="0" err="1"/>
                  <a:t>anuleaz</a:t>
                </a:r>
                <a:r>
                  <a:rPr lang="ro-RO" dirty="0"/>
                  <a:t>ă</a:t>
                </a:r>
                <a:r>
                  <a:rPr lang="en-US" dirty="0"/>
                  <a:t> </a:t>
                </a:r>
                <a:r>
                  <a:rPr lang="en-US" dirty="0" err="1"/>
                  <a:t>reciproc</a:t>
                </a:r>
                <a:r>
                  <a:rPr lang="en-US" dirty="0"/>
                  <a:t> </a:t>
                </a:r>
                <a:r>
                  <a:rPr lang="ro-RO" dirty="0"/>
                  <a:t>ș</a:t>
                </a:r>
                <a:r>
                  <a:rPr lang="en-US" dirty="0" err="1"/>
                  <a:t>i</a:t>
                </a:r>
                <a:r>
                  <a:rPr lang="en-US" dirty="0"/>
                  <a:t> </a:t>
                </a:r>
                <a:r>
                  <a:rPr lang="en-US" dirty="0" err="1"/>
                  <a:t>ofer</a:t>
                </a:r>
                <a:r>
                  <a:rPr lang="ro-RO" dirty="0"/>
                  <a:t>ă</a:t>
                </a:r>
                <a:r>
                  <a:rPr lang="en-US" dirty="0"/>
                  <a:t> ca r</a:t>
                </a:r>
                <a:r>
                  <a:rPr lang="ro-RO" dirty="0"/>
                  <a:t>ă</a:t>
                </a:r>
                <a:r>
                  <a:rPr lang="en-US" dirty="0" err="1"/>
                  <a:t>spuns</a:t>
                </a:r>
                <a:r>
                  <a:rPr lang="en-US" dirty="0"/>
                  <a:t>  </a:t>
                </a:r>
                <a14:m>
                  <m:oMath xmlns:m="http://schemas.openxmlformats.org/officeDocument/2006/math">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𝑟</m:t>
                        </m:r>
                      </m:den>
                    </m:f>
                    <m:r>
                      <a:rPr lang="en-US" i="1" dirty="0" smtClean="0">
                        <a:latin typeface="Cambria Math" panose="02040503050406030204" pitchFamily="18" charset="0"/>
                      </a:rPr>
                      <m:t>&gt;</m:t>
                    </m:r>
                  </m:oMath>
                </a14:m>
                <a:endParaRPr lang="ro-RO" i="1" dirty="0">
                  <a:latin typeface="Cambria Math" panose="02040503050406030204" pitchFamily="18" charset="0"/>
                </a:endParaRPr>
              </a:p>
              <a:p>
                <a:pPr marL="139700" indent="0">
                  <a:buNone/>
                </a:pP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𝐼</m:t>
                    </m:r>
                    <m:r>
                      <a:rPr lang="en-US" i="1" dirty="0" smtClean="0">
                        <a:latin typeface="Cambria Math" panose="02040503050406030204" pitchFamily="18" charset="0"/>
                      </a:rPr>
                      <m:t>, </m:t>
                    </m:r>
                    <m:r>
                      <a:rPr lang="en-US" i="1" dirty="0" smtClean="0">
                        <a:latin typeface="Cambria Math" panose="02040503050406030204" pitchFamily="18" charset="0"/>
                      </a:rPr>
                      <m:t>𝑣</m:t>
                    </m:r>
                    <m:r>
                      <a:rPr lang="en-US" i="1" dirty="0" smtClean="0">
                        <a:latin typeface="Cambria Math" panose="02040503050406030204" pitchFamily="18" charset="0"/>
                      </a:rPr>
                      <m:t>&gt; + |</m:t>
                    </m:r>
                    <m:r>
                      <a:rPr lang="en-US" i="1" dirty="0" err="1" smtClean="0">
                        <a:latin typeface="Cambria Math" panose="02040503050406030204" pitchFamily="18" charset="0"/>
                      </a:rPr>
                      <m:t>𝐼</m:t>
                    </m:r>
                    <m:r>
                      <a:rPr lang="en-US" i="1" dirty="0" err="1" smtClean="0">
                        <a:latin typeface="Cambria Math" panose="02040503050406030204" pitchFamily="18" charset="0"/>
                      </a:rPr>
                      <m:t>+</m:t>
                    </m:r>
                    <m:r>
                      <a:rPr lang="en-US" i="1" dirty="0" err="1" smtClean="0">
                        <a:latin typeface="Cambria Math" panose="02040503050406030204" pitchFamily="18" charset="0"/>
                      </a:rPr>
                      <m:t>𝑟</m:t>
                    </m:r>
                    <m:r>
                      <a:rPr lang="en-US" i="1" dirty="0" smtClean="0">
                        <a:latin typeface="Cambria Math" panose="02040503050406030204" pitchFamily="18" charset="0"/>
                      </a:rPr>
                      <m:t>, </m:t>
                    </m:r>
                    <m:r>
                      <a:rPr lang="en-US" i="1" dirty="0" smtClean="0">
                        <a:latin typeface="Cambria Math" panose="02040503050406030204" pitchFamily="18" charset="0"/>
                      </a:rPr>
                      <m:t>𝑣</m:t>
                    </m:r>
                    <m:r>
                      <a:rPr lang="en-US" i="1" dirty="0" smtClean="0">
                        <a:latin typeface="Cambria Math" panose="02040503050406030204" pitchFamily="18" charset="0"/>
                      </a:rPr>
                      <m:t>&gt; + |</m:t>
                    </m:r>
                    <m:r>
                      <a:rPr lang="en-US" i="1" dirty="0" smtClean="0">
                        <a:latin typeface="Cambria Math" panose="02040503050406030204" pitchFamily="18" charset="0"/>
                      </a:rPr>
                      <m:t>𝐼</m:t>
                    </m:r>
                    <m:r>
                      <a:rPr lang="en-US" i="1" dirty="0" smtClean="0">
                        <a:latin typeface="Cambria Math" panose="02040503050406030204" pitchFamily="18" charset="0"/>
                      </a:rPr>
                      <m:t>+2</m:t>
                    </m:r>
                    <m:r>
                      <a:rPr lang="en-US" i="1" dirty="0" smtClean="0">
                        <a:latin typeface="Cambria Math" panose="02040503050406030204" pitchFamily="18" charset="0"/>
                      </a:rPr>
                      <m:t>𝑟</m:t>
                    </m:r>
                    <m:r>
                      <a:rPr lang="en-US" i="1" dirty="0" smtClean="0">
                        <a:latin typeface="Cambria Math" panose="02040503050406030204" pitchFamily="18" charset="0"/>
                      </a:rPr>
                      <m:t>, </m:t>
                    </m:r>
                    <m:r>
                      <a:rPr lang="en-US" i="1" dirty="0" smtClean="0">
                        <a:latin typeface="Cambria Math" panose="02040503050406030204" pitchFamily="18" charset="0"/>
                      </a:rPr>
                      <m:t>𝑣</m:t>
                    </m:r>
                    <m:r>
                      <a:rPr lang="en-US" i="1" dirty="0" smtClean="0">
                        <a:latin typeface="Cambria Math" panose="02040503050406030204" pitchFamily="18" charset="0"/>
                      </a:rPr>
                      <m:t>&gt; +…→</m:t>
                    </m:r>
                    <m:r>
                      <a:rPr lang="en-US" b="0" i="1" dirty="0" smtClean="0">
                        <a:latin typeface="Cambria Math" panose="02040503050406030204" pitchFamily="18" charset="0"/>
                        <a:ea typeface="Cambria Math" panose="02040503050406030204" pitchFamily="18" charset="0"/>
                      </a:rPr>
                      <m:t>𝑄𝐹𝑇</m:t>
                    </m:r>
                    <m:r>
                      <a:rPr lang="en-US" b="0" i="1" dirty="0"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𝑟</m:t>
                        </m:r>
                      </m:den>
                    </m:f>
                    <m:r>
                      <a:rPr lang="en-US" i="1" dirty="0" smtClean="0">
                        <a:latin typeface="Cambria Math" panose="02040503050406030204" pitchFamily="18" charset="0"/>
                      </a:rPr>
                      <m:t>&gt;</m:t>
                    </m:r>
                  </m:oMath>
                </a14:m>
                <a:endParaRPr lang="en-US" dirty="0"/>
              </a:p>
              <a:p>
                <a:pPr marL="139700" indent="0">
                  <a:buNone/>
                </a:pPr>
                <a:endParaRPr lang="en-US" dirty="0"/>
              </a:p>
            </p:txBody>
          </p:sp>
        </mc:Choice>
        <mc:Fallback xmlns="">
          <p:sp>
            <p:nvSpPr>
              <p:cNvPr id="277" name="Google Shape;277;p41"/>
              <p:cNvSpPr txBox="1">
                <a:spLocks noGrp="1" noRot="1" noChangeAspect="1" noMove="1" noResize="1" noEditPoints="1" noAdjustHandles="1" noChangeArrowheads="1" noChangeShapeType="1" noTextEdit="1"/>
              </p:cNvSpPr>
              <p:nvPr>
                <p:ph type="subTitle" idx="1"/>
              </p:nvPr>
            </p:nvSpPr>
            <p:spPr>
              <a:xfrm>
                <a:off x="115455" y="1937022"/>
                <a:ext cx="5408705" cy="2856651"/>
              </a:xfrm>
              <a:prstGeom prst="rect">
                <a:avLst/>
              </a:prstGeom>
              <a:blipFill>
                <a:blip r:embed="rId3"/>
                <a:stretch>
                  <a:fillRect r="-902"/>
                </a:stretch>
              </a:blipFill>
            </p:spPr>
            <p:txBody>
              <a:bodyPr/>
              <a:lstStyle/>
              <a:p>
                <a:r>
                  <a:rPr lang="en-US">
                    <a:noFill/>
                  </a:rPr>
                  <a:t> </a:t>
                </a:r>
              </a:p>
            </p:txBody>
          </p:sp>
        </mc:Fallback>
      </mc:AlternateContent>
      <p:pic>
        <p:nvPicPr>
          <p:cNvPr id="5" name="Imagine 4">
            <a:extLst>
              <a:ext uri="{FF2B5EF4-FFF2-40B4-BE49-F238E27FC236}">
                <a16:creationId xmlns:a16="http://schemas.microsoft.com/office/drawing/2014/main" id="{A3BDB904-3CA8-2F58-4D9C-416C0826F1D1}"/>
              </a:ext>
            </a:extLst>
          </p:cNvPr>
          <p:cNvPicPr>
            <a:picLocks noChangeAspect="1"/>
          </p:cNvPicPr>
          <p:nvPr/>
        </p:nvPicPr>
        <p:blipFill>
          <a:blip r:embed="rId4"/>
          <a:stretch>
            <a:fillRect/>
          </a:stretch>
        </p:blipFill>
        <p:spPr>
          <a:xfrm>
            <a:off x="5524160" y="1017725"/>
            <a:ext cx="3223491" cy="1737493"/>
          </a:xfrm>
          <a:prstGeom prst="rect">
            <a:avLst/>
          </a:prstGeom>
        </p:spPr>
      </p:pic>
      <p:pic>
        <p:nvPicPr>
          <p:cNvPr id="7" name="Imagine 6">
            <a:extLst>
              <a:ext uri="{FF2B5EF4-FFF2-40B4-BE49-F238E27FC236}">
                <a16:creationId xmlns:a16="http://schemas.microsoft.com/office/drawing/2014/main" id="{1F527D9B-D7FF-AA56-B804-49B89A7617F9}"/>
              </a:ext>
            </a:extLst>
          </p:cNvPr>
          <p:cNvPicPr>
            <a:picLocks noChangeAspect="1"/>
          </p:cNvPicPr>
          <p:nvPr/>
        </p:nvPicPr>
        <p:blipFill>
          <a:blip r:embed="rId5"/>
          <a:stretch>
            <a:fillRect/>
          </a:stretch>
        </p:blipFill>
        <p:spPr>
          <a:xfrm>
            <a:off x="5524160" y="2978142"/>
            <a:ext cx="3223491" cy="1660297"/>
          </a:xfrm>
          <a:prstGeom prst="rect">
            <a:avLst/>
          </a:prstGeom>
        </p:spPr>
      </p:pic>
    </p:spTree>
    <p:extLst>
      <p:ext uri="{BB962C8B-B14F-4D97-AF65-F5344CB8AC3E}">
        <p14:creationId xmlns:p14="http://schemas.microsoft.com/office/powerpoint/2010/main" val="3334862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Cuprins</a:t>
            </a:r>
            <a:endParaRPr dirty="0"/>
          </a:p>
        </p:txBody>
      </p:sp>
      <p:sp>
        <p:nvSpPr>
          <p:cNvPr id="240" name="Google Shape;240;p37"/>
          <p:cNvSpPr txBox="1">
            <a:spLocks noGrp="1"/>
          </p:cNvSpPr>
          <p:nvPr>
            <p:ph type="title" idx="7"/>
          </p:nvPr>
        </p:nvSpPr>
        <p:spPr>
          <a:xfrm>
            <a:off x="630999" y="1596227"/>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41" name="Google Shape;241;p37"/>
          <p:cNvSpPr txBox="1">
            <a:spLocks noGrp="1"/>
          </p:cNvSpPr>
          <p:nvPr>
            <p:ph type="title" idx="8"/>
          </p:nvPr>
        </p:nvSpPr>
        <p:spPr>
          <a:xfrm>
            <a:off x="630999" y="3306110"/>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42" name="Google Shape;242;p37"/>
          <p:cNvSpPr txBox="1">
            <a:spLocks noGrp="1"/>
          </p:cNvSpPr>
          <p:nvPr>
            <p:ph type="title" idx="9"/>
          </p:nvPr>
        </p:nvSpPr>
        <p:spPr>
          <a:xfrm>
            <a:off x="630999" y="2159470"/>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44" name="Google Shape;244;p37"/>
          <p:cNvSpPr txBox="1">
            <a:spLocks noGrp="1"/>
          </p:cNvSpPr>
          <p:nvPr>
            <p:ph type="title" idx="14"/>
          </p:nvPr>
        </p:nvSpPr>
        <p:spPr>
          <a:xfrm>
            <a:off x="630999" y="273945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46" name="Google Shape;246;p37"/>
          <p:cNvSpPr txBox="1">
            <a:spLocks noGrp="1"/>
          </p:cNvSpPr>
          <p:nvPr>
            <p:ph type="subTitle" idx="16"/>
          </p:nvPr>
        </p:nvSpPr>
        <p:spPr>
          <a:xfrm>
            <a:off x="998349" y="1662422"/>
            <a:ext cx="5097539"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ro-MD" dirty="0"/>
              <a:t>I</a:t>
            </a:r>
            <a:r>
              <a:rPr lang="en" dirty="0"/>
              <a:t>ntroducere </a:t>
            </a:r>
            <a:r>
              <a:rPr lang="ro-MD" dirty="0"/>
              <a:t>în calculul cuantic</a:t>
            </a:r>
            <a:endParaRPr dirty="0"/>
          </a:p>
        </p:txBody>
      </p:sp>
      <p:sp>
        <p:nvSpPr>
          <p:cNvPr id="247" name="Google Shape;247;p37"/>
          <p:cNvSpPr txBox="1">
            <a:spLocks noGrp="1"/>
          </p:cNvSpPr>
          <p:nvPr>
            <p:ph type="subTitle" idx="17"/>
          </p:nvPr>
        </p:nvSpPr>
        <p:spPr>
          <a:xfrm>
            <a:off x="1304696" y="2176216"/>
            <a:ext cx="3210153"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ro-RO" dirty="0"/>
              <a:t>Problema Factorizării</a:t>
            </a:r>
            <a:endParaRPr dirty="0"/>
          </a:p>
        </p:txBody>
      </p:sp>
      <p:sp>
        <p:nvSpPr>
          <p:cNvPr id="248" name="Google Shape;248;p37"/>
          <p:cNvSpPr txBox="1">
            <a:spLocks noGrp="1"/>
          </p:cNvSpPr>
          <p:nvPr>
            <p:ph type="subTitle" idx="18"/>
          </p:nvPr>
        </p:nvSpPr>
        <p:spPr>
          <a:xfrm>
            <a:off x="1365699" y="2763926"/>
            <a:ext cx="2699244"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ro-RO" dirty="0"/>
              <a:t>Algoritmul lui Shor</a:t>
            </a:r>
            <a:endParaRPr dirty="0"/>
          </a:p>
        </p:txBody>
      </p:sp>
      <p:sp>
        <p:nvSpPr>
          <p:cNvPr id="249" name="Google Shape;249;p37"/>
          <p:cNvSpPr txBox="1">
            <a:spLocks noGrp="1"/>
          </p:cNvSpPr>
          <p:nvPr>
            <p:ph type="subTitle" idx="19"/>
          </p:nvPr>
        </p:nvSpPr>
        <p:spPr>
          <a:xfrm>
            <a:off x="1365699" y="3321615"/>
            <a:ext cx="4520751"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ro-RO" dirty="0"/>
              <a:t>Limitări ale Algoritmului lui Shor</a:t>
            </a:r>
            <a:endParaRPr dirty="0"/>
          </a:p>
        </p:txBody>
      </p:sp>
    </p:spTree>
    <p:extLst>
      <p:ext uri="{BB962C8B-B14F-4D97-AF65-F5344CB8AC3E}">
        <p14:creationId xmlns:p14="http://schemas.microsoft.com/office/powerpoint/2010/main" val="336206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grpSp>
        <p:nvGrpSpPr>
          <p:cNvPr id="392" name="Google Shape;392;p53"/>
          <p:cNvGrpSpPr/>
          <p:nvPr/>
        </p:nvGrpSpPr>
        <p:grpSpPr>
          <a:xfrm>
            <a:off x="2306780" y="1253482"/>
            <a:ext cx="4530437" cy="3396693"/>
            <a:chOff x="331780" y="334156"/>
            <a:chExt cx="6903246" cy="5099694"/>
          </a:xfrm>
        </p:grpSpPr>
        <p:sp>
          <p:nvSpPr>
            <p:cNvPr id="393" name="Google Shape;393;p53"/>
            <p:cNvSpPr/>
            <p:nvPr/>
          </p:nvSpPr>
          <p:spPr>
            <a:xfrm>
              <a:off x="2953117" y="4725165"/>
              <a:ext cx="1660725" cy="481774"/>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3"/>
            <p:cNvSpPr/>
            <p:nvPr/>
          </p:nvSpPr>
          <p:spPr>
            <a:xfrm>
              <a:off x="331780" y="334156"/>
              <a:ext cx="6903246" cy="4391026"/>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3"/>
            <p:cNvSpPr/>
            <p:nvPr/>
          </p:nvSpPr>
          <p:spPr>
            <a:xfrm>
              <a:off x="547322" y="4311726"/>
              <a:ext cx="6472159" cy="227019"/>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ine 2">
            <a:extLst>
              <a:ext uri="{FF2B5EF4-FFF2-40B4-BE49-F238E27FC236}">
                <a16:creationId xmlns:a16="http://schemas.microsoft.com/office/drawing/2014/main" id="{143FE300-347F-8749-6AB8-2247368020B3}"/>
              </a:ext>
            </a:extLst>
          </p:cNvPr>
          <p:cNvPicPr>
            <a:picLocks noChangeAspect="1"/>
          </p:cNvPicPr>
          <p:nvPr/>
        </p:nvPicPr>
        <p:blipFill>
          <a:blip r:embed="rId3"/>
          <a:stretch>
            <a:fillRect/>
          </a:stretch>
        </p:blipFill>
        <p:spPr>
          <a:xfrm>
            <a:off x="2437345" y="1371600"/>
            <a:ext cx="4279108" cy="240699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717962" y="1548238"/>
            <a:ext cx="5211776" cy="2049272"/>
          </a:xfrm>
          <a:prstGeom prst="rect">
            <a:avLst/>
          </a:prstGeom>
        </p:spPr>
        <p:txBody>
          <a:bodyPr spcFirstLastPara="1" wrap="square" lIns="91425" tIns="91425" rIns="91425" bIns="91425" anchor="b" anchorCtr="0">
            <a:noAutofit/>
          </a:bodyPr>
          <a:lstStyle/>
          <a:p>
            <a:r>
              <a:rPr lang="ro-MD" err="1"/>
              <a:t>Limitari</a:t>
            </a:r>
            <a:r>
              <a:rPr lang="ro-MD" dirty="0"/>
              <a:t> ale Algoritmului lui </a:t>
            </a:r>
            <a:r>
              <a:rPr lang="ro-MD" err="1"/>
              <a:t>Shor</a:t>
            </a:r>
            <a:endParaRPr lang="ro-MD"/>
          </a:p>
        </p:txBody>
      </p:sp>
      <p:sp>
        <p:nvSpPr>
          <p:cNvPr id="263" name="Google Shape;263;p39"/>
          <p:cNvSpPr txBox="1">
            <a:spLocks noGrp="1"/>
          </p:cNvSpPr>
          <p:nvPr>
            <p:ph type="title" idx="2"/>
          </p:nvPr>
        </p:nvSpPr>
        <p:spPr>
          <a:xfrm>
            <a:off x="2240625" y="1280038"/>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3387533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1" name="Google Shape;271;p40"/>
          <p:cNvSpPr txBox="1">
            <a:spLocks noGrp="1"/>
          </p:cNvSpPr>
          <p:nvPr>
            <p:ph type="subTitle" idx="2"/>
          </p:nvPr>
        </p:nvSpPr>
        <p:spPr>
          <a:xfrm>
            <a:off x="751909" y="1448038"/>
            <a:ext cx="8154531" cy="1878395"/>
          </a:xfrm>
          <a:prstGeom prst="rect">
            <a:avLst/>
          </a:prstGeom>
        </p:spPr>
        <p:txBody>
          <a:bodyPr spcFirstLastPara="1" wrap="square" lIns="91425" tIns="91425" rIns="91425" bIns="91425" anchor="t" anchorCtr="0">
            <a:noAutofit/>
          </a:bodyPr>
          <a:lstStyle/>
          <a:p>
            <a:pPr marL="0" indent="0" algn="just"/>
            <a:r>
              <a:rPr lang="ro-MD" dirty="0"/>
              <a:t> O mare problemă a Algoritmului lui </a:t>
            </a:r>
            <a:r>
              <a:rPr lang="ro-MD" dirty="0" err="1"/>
              <a:t>Shor</a:t>
            </a:r>
            <a:r>
              <a:rPr lang="ro-MD" dirty="0"/>
              <a:t> provine din partea sa cuantică, având nevoie de aceasta pentru găsirea lui r. Operațiile cu </a:t>
            </a:r>
            <a:r>
              <a:rPr lang="ro-MD" dirty="0" err="1"/>
              <a:t>qubiți</a:t>
            </a:r>
            <a:r>
              <a:rPr lang="ro-MD" dirty="0"/>
              <a:t> se dovedesc a fi "fragile", acestea fiind sensibile la orice urmă de zgomot. De asemenea, imperfecțiuni fizice ale sistemului pot contribui la acest zgomot. O componentă vitală a combaterii zgomotului este </a:t>
            </a:r>
            <a:r>
              <a:rPr lang="ro-MD" dirty="0" err="1"/>
              <a:t>quantum</a:t>
            </a:r>
            <a:r>
              <a:rPr lang="ro-MD" dirty="0"/>
              <a:t> </a:t>
            </a:r>
            <a:r>
              <a:rPr lang="ro-MD" dirty="0" err="1"/>
              <a:t>error</a:t>
            </a:r>
            <a:r>
              <a:rPr lang="ro-MD" dirty="0"/>
              <a:t> </a:t>
            </a:r>
            <a:r>
              <a:rPr lang="ro-MD" dirty="0" err="1"/>
              <a:t>correction</a:t>
            </a:r>
            <a:r>
              <a:rPr lang="ro-MD" dirty="0"/>
              <a:t> (QEC). Dată fiind natura diferită a </a:t>
            </a:r>
            <a:r>
              <a:rPr lang="ro-MD" dirty="0" err="1"/>
              <a:t>qubiților</a:t>
            </a:r>
            <a:r>
              <a:rPr lang="ro-MD" dirty="0"/>
              <a:t> față de biții clasici, pot apărea 2 tipuri de erori. O eroare este comună ambelor tipuri de biți si aceasta este bit </a:t>
            </a:r>
            <a:r>
              <a:rPr lang="ro-MD" dirty="0" err="1"/>
              <a:t>flip-ul</a:t>
            </a:r>
            <a:r>
              <a:rPr lang="ro-MD" dirty="0"/>
              <a:t>, iar eroarea specifică </a:t>
            </a:r>
            <a:r>
              <a:rPr lang="ro-MD" dirty="0" err="1"/>
              <a:t>qubiților</a:t>
            </a:r>
            <a:r>
              <a:rPr lang="ro-MD" dirty="0"/>
              <a:t> este </a:t>
            </a:r>
            <a:r>
              <a:rPr lang="ro-MD" dirty="0" err="1"/>
              <a:t>sign</a:t>
            </a:r>
            <a:r>
              <a:rPr lang="ro-MD" dirty="0"/>
              <a:t> </a:t>
            </a:r>
            <a:r>
              <a:rPr lang="ro-MD" dirty="0" err="1"/>
              <a:t>flip-ul</a:t>
            </a:r>
            <a:r>
              <a:rPr lang="ro-MD" dirty="0"/>
              <a:t>. Pentru a rezolva aceste doua tip-uri de erori, ne vom folosi de un circuit special numit </a:t>
            </a:r>
            <a:r>
              <a:rPr lang="ro-MD" dirty="0" err="1"/>
              <a:t>Shor</a:t>
            </a:r>
            <a:r>
              <a:rPr lang="ro-MD" dirty="0"/>
              <a:t> Code. Acesta însă folosește 8 </a:t>
            </a:r>
            <a:r>
              <a:rPr lang="ro-MD" dirty="0" err="1"/>
              <a:t>qubiți</a:t>
            </a:r>
            <a:r>
              <a:rPr lang="ro-MD" dirty="0"/>
              <a:t> pentru a corecta un singur </a:t>
            </a:r>
            <a:r>
              <a:rPr lang="ro-MD" dirty="0" err="1"/>
              <a:t>qubit</a:t>
            </a:r>
            <a:r>
              <a:rPr lang="ro-MD" dirty="0"/>
              <a:t>.</a:t>
            </a:r>
            <a:endParaRPr lang="en-US"/>
          </a:p>
        </p:txBody>
      </p:sp>
      <p:sp>
        <p:nvSpPr>
          <p:cNvPr id="2" name="TextBox 1">
            <a:extLst>
              <a:ext uri="{FF2B5EF4-FFF2-40B4-BE49-F238E27FC236}">
                <a16:creationId xmlns:a16="http://schemas.microsoft.com/office/drawing/2014/main" id="{0FBE3A9C-69BA-9231-7EAF-E2474796512A}"/>
              </a:ext>
            </a:extLst>
          </p:cNvPr>
          <p:cNvSpPr txBox="1"/>
          <p:nvPr/>
        </p:nvSpPr>
        <p:spPr>
          <a:xfrm>
            <a:off x="2623704" y="493567"/>
            <a:ext cx="346017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800" err="1">
                <a:solidFill>
                  <a:schemeClr val="accent5"/>
                </a:solidFill>
              </a:rPr>
              <a:t>Problema</a:t>
            </a:r>
            <a:r>
              <a:rPr lang="en-US" sz="2800" dirty="0">
                <a:solidFill>
                  <a:schemeClr val="accent5"/>
                </a:solidFill>
              </a:rPr>
              <a:t> </a:t>
            </a:r>
            <a:r>
              <a:rPr lang="en-US" sz="2800" err="1">
                <a:solidFill>
                  <a:schemeClr val="accent5"/>
                </a:solidFill>
              </a:rPr>
              <a:t>cuantică</a:t>
            </a:r>
            <a:r>
              <a:rPr lang="en-US" sz="2800" dirty="0">
                <a:solidFill>
                  <a:schemeClr val="accent5"/>
                </a:solidFill>
              </a:rPr>
              <a:t> a </a:t>
            </a:r>
            <a:r>
              <a:rPr lang="en-US" sz="2800" err="1">
                <a:solidFill>
                  <a:schemeClr val="accent5"/>
                </a:solidFill>
              </a:rPr>
              <a:t>algoritmului</a:t>
            </a:r>
            <a:endParaRPr lang="en-US" sz="2800">
              <a:solidFill>
                <a:schemeClr val="accent5"/>
              </a:solidFill>
            </a:endParaRPr>
          </a:p>
          <a:p>
            <a:pPr algn="just"/>
            <a:endParaRPr lang="en-US" sz="2800" dirty="0">
              <a:solidFill>
                <a:schemeClr val="accent5"/>
              </a:solidFill>
              <a:latin typeface="Coda"/>
            </a:endParaRPr>
          </a:p>
        </p:txBody>
      </p:sp>
      <p:pic>
        <p:nvPicPr>
          <p:cNvPr id="7" name="Picture 6" descr="A diagram of a circuit board&#10;&#10;Description automatically generated">
            <a:extLst>
              <a:ext uri="{FF2B5EF4-FFF2-40B4-BE49-F238E27FC236}">
                <a16:creationId xmlns:a16="http://schemas.microsoft.com/office/drawing/2014/main" id="{575B3344-5EB0-BFE7-833D-26B26661A917}"/>
              </a:ext>
            </a:extLst>
          </p:cNvPr>
          <p:cNvPicPr>
            <a:picLocks noChangeAspect="1"/>
          </p:cNvPicPr>
          <p:nvPr/>
        </p:nvPicPr>
        <p:blipFill>
          <a:blip r:embed="rId3"/>
          <a:stretch>
            <a:fillRect/>
          </a:stretch>
        </p:blipFill>
        <p:spPr>
          <a:xfrm>
            <a:off x="1558636" y="3319294"/>
            <a:ext cx="6535882" cy="1746876"/>
          </a:xfrm>
          <a:prstGeom prst="rect">
            <a:avLst/>
          </a:prstGeom>
        </p:spPr>
      </p:pic>
    </p:spTree>
    <p:extLst>
      <p:ext uri="{BB962C8B-B14F-4D97-AF65-F5344CB8AC3E}">
        <p14:creationId xmlns:p14="http://schemas.microsoft.com/office/powerpoint/2010/main" val="1618913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5" name="Picture 4" descr="A diagram of a circuit board&#10;&#10;Description automatically generated">
            <a:extLst>
              <a:ext uri="{FF2B5EF4-FFF2-40B4-BE49-F238E27FC236}">
                <a16:creationId xmlns:a16="http://schemas.microsoft.com/office/drawing/2014/main" id="{19066F73-A33B-1202-EED1-F2A3F4823B1B}"/>
              </a:ext>
            </a:extLst>
          </p:cNvPr>
          <p:cNvPicPr>
            <a:picLocks noChangeAspect="1"/>
          </p:cNvPicPr>
          <p:nvPr/>
        </p:nvPicPr>
        <p:blipFill>
          <a:blip r:embed="rId3"/>
          <a:stretch>
            <a:fillRect/>
          </a:stretch>
        </p:blipFill>
        <p:spPr>
          <a:xfrm>
            <a:off x="0" y="-167"/>
            <a:ext cx="9144001" cy="515941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 name="TextBox 1">
            <a:extLst>
              <a:ext uri="{FF2B5EF4-FFF2-40B4-BE49-F238E27FC236}">
                <a16:creationId xmlns:a16="http://schemas.microsoft.com/office/drawing/2014/main" id="{9E45B065-6F7A-69AA-5117-893E6B5859A8}"/>
              </a:ext>
            </a:extLst>
          </p:cNvPr>
          <p:cNvSpPr txBox="1"/>
          <p:nvPr/>
        </p:nvSpPr>
        <p:spPr>
          <a:xfrm>
            <a:off x="293147" y="272629"/>
            <a:ext cx="589904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chemeClr val="accent5"/>
                </a:solidFill>
                <a:latin typeface="Coda"/>
              </a:rPr>
              <a:t> </a:t>
            </a:r>
            <a:r>
              <a:rPr lang="en-US" dirty="0" err="1">
                <a:solidFill>
                  <a:schemeClr val="accent5"/>
                </a:solidFill>
                <a:latin typeface="Coda"/>
              </a:rPr>
              <a:t>După</a:t>
            </a:r>
            <a:r>
              <a:rPr lang="en-US" dirty="0">
                <a:solidFill>
                  <a:schemeClr val="accent5"/>
                </a:solidFill>
                <a:latin typeface="Coda"/>
              </a:rPr>
              <a:t> cum se </a:t>
            </a:r>
            <a:r>
              <a:rPr lang="en-US" dirty="0" err="1">
                <a:solidFill>
                  <a:schemeClr val="accent5"/>
                </a:solidFill>
                <a:latin typeface="Coda"/>
              </a:rPr>
              <a:t>poate</a:t>
            </a:r>
            <a:r>
              <a:rPr lang="en-US" dirty="0">
                <a:solidFill>
                  <a:schemeClr val="accent5"/>
                </a:solidFill>
                <a:latin typeface="Coda"/>
              </a:rPr>
              <a:t> </a:t>
            </a:r>
            <a:r>
              <a:rPr lang="en-US" dirty="0" err="1">
                <a:solidFill>
                  <a:schemeClr val="accent5"/>
                </a:solidFill>
                <a:latin typeface="Coda"/>
              </a:rPr>
              <a:t>vedea</a:t>
            </a:r>
            <a:r>
              <a:rPr lang="en-US" dirty="0">
                <a:solidFill>
                  <a:schemeClr val="accent5"/>
                </a:solidFill>
                <a:latin typeface="Coda"/>
              </a:rPr>
              <a:t>, </a:t>
            </a:r>
            <a:r>
              <a:rPr lang="en-US" dirty="0" err="1">
                <a:solidFill>
                  <a:schemeClr val="accent5"/>
                </a:solidFill>
                <a:latin typeface="Coda"/>
              </a:rPr>
              <a:t>pentru</a:t>
            </a:r>
            <a:r>
              <a:rPr lang="en-US" dirty="0">
                <a:solidFill>
                  <a:schemeClr val="accent5"/>
                </a:solidFill>
                <a:latin typeface="Coda"/>
              </a:rPr>
              <a:t> a </a:t>
            </a:r>
            <a:r>
              <a:rPr lang="en-US" dirty="0" err="1">
                <a:solidFill>
                  <a:schemeClr val="accent5"/>
                </a:solidFill>
                <a:latin typeface="Coda"/>
              </a:rPr>
              <a:t>corecta</a:t>
            </a:r>
            <a:r>
              <a:rPr lang="en-US" dirty="0">
                <a:solidFill>
                  <a:schemeClr val="accent5"/>
                </a:solidFill>
                <a:latin typeface="Coda"/>
              </a:rPr>
              <a:t> un </a:t>
            </a:r>
            <a:r>
              <a:rPr lang="en-US" dirty="0" err="1">
                <a:solidFill>
                  <a:schemeClr val="accent5"/>
                </a:solidFill>
                <a:latin typeface="Coda"/>
              </a:rPr>
              <a:t>singur</a:t>
            </a:r>
            <a:r>
              <a:rPr lang="en-US" dirty="0">
                <a:solidFill>
                  <a:schemeClr val="accent5"/>
                </a:solidFill>
                <a:latin typeface="Coda"/>
              </a:rPr>
              <a:t> qubit </a:t>
            </a:r>
            <a:r>
              <a:rPr lang="en-US" dirty="0" err="1">
                <a:solidFill>
                  <a:schemeClr val="accent5"/>
                </a:solidFill>
                <a:latin typeface="Coda"/>
              </a:rPr>
              <a:t>este</a:t>
            </a:r>
            <a:r>
              <a:rPr lang="en-US" dirty="0">
                <a:solidFill>
                  <a:schemeClr val="accent5"/>
                </a:solidFill>
                <a:latin typeface="Coda"/>
              </a:rPr>
              <a:t> </a:t>
            </a:r>
            <a:r>
              <a:rPr lang="en-US" dirty="0" err="1">
                <a:solidFill>
                  <a:schemeClr val="accent5"/>
                </a:solidFill>
                <a:latin typeface="Coda"/>
              </a:rPr>
              <a:t>nevoie</a:t>
            </a:r>
            <a:r>
              <a:rPr lang="en-US" dirty="0">
                <a:solidFill>
                  <a:schemeClr val="accent5"/>
                </a:solidFill>
                <a:latin typeface="Coda"/>
              </a:rPr>
              <a:t> de un </a:t>
            </a:r>
            <a:r>
              <a:rPr lang="en-US" dirty="0" err="1">
                <a:solidFill>
                  <a:schemeClr val="accent5"/>
                </a:solidFill>
                <a:latin typeface="Coda"/>
              </a:rPr>
              <a:t>număr</a:t>
            </a:r>
            <a:r>
              <a:rPr lang="en-US" dirty="0">
                <a:solidFill>
                  <a:schemeClr val="accent5"/>
                </a:solidFill>
                <a:latin typeface="Coda"/>
              </a:rPr>
              <a:t> mare de </a:t>
            </a:r>
            <a:r>
              <a:rPr lang="en-US" dirty="0" err="1">
                <a:solidFill>
                  <a:schemeClr val="accent5"/>
                </a:solidFill>
                <a:latin typeface="Coda"/>
              </a:rPr>
              <a:t>alți</a:t>
            </a:r>
            <a:r>
              <a:rPr lang="en-US" dirty="0">
                <a:solidFill>
                  <a:schemeClr val="accent5"/>
                </a:solidFill>
                <a:latin typeface="Coda"/>
              </a:rPr>
              <a:t> </a:t>
            </a:r>
            <a:r>
              <a:rPr lang="en-US" dirty="0" err="1">
                <a:solidFill>
                  <a:schemeClr val="accent5"/>
                </a:solidFill>
                <a:latin typeface="Coda"/>
              </a:rPr>
              <a:t>qubiți</a:t>
            </a:r>
            <a:r>
              <a:rPr lang="en-US" dirty="0">
                <a:solidFill>
                  <a:schemeClr val="accent5"/>
                </a:solidFill>
                <a:latin typeface="Coda"/>
              </a:rPr>
              <a:t> </a:t>
            </a:r>
            <a:r>
              <a:rPr lang="en-US" dirty="0" err="1">
                <a:solidFill>
                  <a:schemeClr val="accent5"/>
                </a:solidFill>
                <a:latin typeface="Coda"/>
              </a:rPr>
              <a:t>si</a:t>
            </a:r>
            <a:r>
              <a:rPr lang="en-US" dirty="0">
                <a:solidFill>
                  <a:schemeClr val="accent5"/>
                </a:solidFill>
                <a:latin typeface="Coda"/>
              </a:rPr>
              <a:t> de un </a:t>
            </a:r>
            <a:r>
              <a:rPr lang="en-US" dirty="0" err="1">
                <a:solidFill>
                  <a:schemeClr val="accent5"/>
                </a:solidFill>
                <a:latin typeface="Coda"/>
              </a:rPr>
              <a:t>număr</a:t>
            </a:r>
            <a:r>
              <a:rPr lang="en-US" dirty="0">
                <a:solidFill>
                  <a:schemeClr val="accent5"/>
                </a:solidFill>
                <a:latin typeface="Coda"/>
              </a:rPr>
              <a:t> mare de </a:t>
            </a:r>
            <a:r>
              <a:rPr lang="en-US" dirty="0" err="1">
                <a:solidFill>
                  <a:schemeClr val="accent5"/>
                </a:solidFill>
                <a:latin typeface="Coda"/>
              </a:rPr>
              <a:t>operații</a:t>
            </a:r>
            <a:r>
              <a:rPr lang="en-US" dirty="0">
                <a:solidFill>
                  <a:schemeClr val="accent5"/>
                </a:solidFill>
                <a:latin typeface="Coda"/>
              </a:rPr>
              <a:t>. </a:t>
            </a:r>
            <a:r>
              <a:rPr lang="en-US" dirty="0" err="1">
                <a:solidFill>
                  <a:schemeClr val="accent5"/>
                </a:solidFill>
                <a:latin typeface="Coda"/>
              </a:rPr>
              <a:t>Acest</a:t>
            </a:r>
            <a:r>
              <a:rPr lang="en-US" dirty="0">
                <a:solidFill>
                  <a:schemeClr val="accent5"/>
                </a:solidFill>
                <a:latin typeface="Coda"/>
              </a:rPr>
              <a:t> </a:t>
            </a:r>
            <a:r>
              <a:rPr lang="en-US" dirty="0" err="1">
                <a:solidFill>
                  <a:schemeClr val="accent5"/>
                </a:solidFill>
                <a:latin typeface="Coda"/>
              </a:rPr>
              <a:t>lucru</a:t>
            </a:r>
            <a:r>
              <a:rPr lang="en-US" dirty="0">
                <a:solidFill>
                  <a:schemeClr val="accent5"/>
                </a:solidFill>
                <a:latin typeface="Coda"/>
              </a:rPr>
              <a:t> nu </a:t>
            </a:r>
            <a:r>
              <a:rPr lang="en-US" dirty="0" err="1">
                <a:solidFill>
                  <a:schemeClr val="accent5"/>
                </a:solidFill>
                <a:latin typeface="Coda"/>
              </a:rPr>
              <a:t>ar</a:t>
            </a:r>
            <a:r>
              <a:rPr lang="en-US" dirty="0">
                <a:solidFill>
                  <a:schemeClr val="accent5"/>
                </a:solidFill>
                <a:latin typeface="Coda"/>
              </a:rPr>
              <a:t> fi o </a:t>
            </a:r>
            <a:r>
              <a:rPr lang="en-US" dirty="0" err="1">
                <a:solidFill>
                  <a:schemeClr val="accent5"/>
                </a:solidFill>
                <a:latin typeface="Coda"/>
              </a:rPr>
              <a:t>problemă</a:t>
            </a:r>
            <a:r>
              <a:rPr lang="en-US" dirty="0">
                <a:solidFill>
                  <a:schemeClr val="accent5"/>
                </a:solidFill>
                <a:latin typeface="Coda"/>
              </a:rPr>
              <a:t>, </a:t>
            </a:r>
            <a:r>
              <a:rPr lang="en-US" dirty="0" err="1">
                <a:solidFill>
                  <a:schemeClr val="accent5"/>
                </a:solidFill>
                <a:latin typeface="Coda"/>
              </a:rPr>
              <a:t>dacă</a:t>
            </a:r>
            <a:r>
              <a:rPr lang="en-US" dirty="0">
                <a:solidFill>
                  <a:schemeClr val="accent5"/>
                </a:solidFill>
                <a:latin typeface="Coda"/>
              </a:rPr>
              <a:t> am </a:t>
            </a:r>
            <a:r>
              <a:rPr lang="en-US" dirty="0" err="1">
                <a:solidFill>
                  <a:schemeClr val="accent5"/>
                </a:solidFill>
                <a:latin typeface="Coda"/>
              </a:rPr>
              <a:t>lucra</a:t>
            </a:r>
            <a:r>
              <a:rPr lang="en-US" dirty="0">
                <a:solidFill>
                  <a:schemeClr val="accent5"/>
                </a:solidFill>
                <a:latin typeface="Coda"/>
              </a:rPr>
              <a:t> cu </a:t>
            </a:r>
            <a:r>
              <a:rPr lang="en-US" dirty="0" err="1">
                <a:solidFill>
                  <a:schemeClr val="accent5"/>
                </a:solidFill>
                <a:latin typeface="Coda"/>
              </a:rPr>
              <a:t>biți</a:t>
            </a:r>
            <a:r>
              <a:rPr lang="en-US" dirty="0">
                <a:solidFill>
                  <a:schemeClr val="accent5"/>
                </a:solidFill>
                <a:latin typeface="Coda"/>
              </a:rPr>
              <a:t> </a:t>
            </a:r>
            <a:r>
              <a:rPr lang="en-US" dirty="0" err="1">
                <a:solidFill>
                  <a:schemeClr val="accent5"/>
                </a:solidFill>
                <a:latin typeface="Coda"/>
              </a:rPr>
              <a:t>clasici</a:t>
            </a:r>
            <a:r>
              <a:rPr lang="en-US" dirty="0">
                <a:solidFill>
                  <a:schemeClr val="accent5"/>
                </a:solidFill>
                <a:latin typeface="Coda"/>
              </a:rPr>
              <a:t>, care sunt </a:t>
            </a:r>
            <a:r>
              <a:rPr lang="en-US" dirty="0" err="1">
                <a:solidFill>
                  <a:schemeClr val="accent5"/>
                </a:solidFill>
                <a:latin typeface="Coda"/>
              </a:rPr>
              <a:t>stabili</a:t>
            </a:r>
            <a:r>
              <a:rPr lang="en-US" dirty="0">
                <a:solidFill>
                  <a:schemeClr val="accent5"/>
                </a:solidFill>
                <a:latin typeface="Coda"/>
              </a:rPr>
              <a:t> </a:t>
            </a:r>
            <a:r>
              <a:rPr lang="en-US" dirty="0" err="1">
                <a:solidFill>
                  <a:schemeClr val="accent5"/>
                </a:solidFill>
                <a:latin typeface="Coda"/>
              </a:rPr>
              <a:t>în</a:t>
            </a:r>
            <a:r>
              <a:rPr lang="en-US" dirty="0">
                <a:solidFill>
                  <a:schemeClr val="accent5"/>
                </a:solidFill>
                <a:latin typeface="Coda"/>
              </a:rPr>
              <a:t> </a:t>
            </a:r>
            <a:r>
              <a:rPr lang="en-US" dirty="0" err="1">
                <a:solidFill>
                  <a:schemeClr val="accent5"/>
                </a:solidFill>
                <a:latin typeface="Coda"/>
              </a:rPr>
              <a:t>timp.</a:t>
            </a:r>
            <a:r>
              <a:rPr lang="en-US" dirty="0">
                <a:solidFill>
                  <a:schemeClr val="accent5"/>
                </a:solidFill>
                <a:latin typeface="Coda"/>
              </a:rPr>
              <a:t> </a:t>
            </a:r>
            <a:r>
              <a:rPr lang="en-US" dirty="0" err="1">
                <a:solidFill>
                  <a:schemeClr val="accent5"/>
                </a:solidFill>
                <a:latin typeface="Coda"/>
              </a:rPr>
              <a:t>Dificultatea</a:t>
            </a:r>
            <a:r>
              <a:rPr lang="en-US" dirty="0">
                <a:solidFill>
                  <a:schemeClr val="accent5"/>
                </a:solidFill>
                <a:latin typeface="Coda"/>
              </a:rPr>
              <a:t> </a:t>
            </a:r>
            <a:r>
              <a:rPr lang="en-US" dirty="0" err="1">
                <a:solidFill>
                  <a:schemeClr val="accent5"/>
                </a:solidFill>
                <a:latin typeface="Coda"/>
              </a:rPr>
              <a:t>apare</a:t>
            </a:r>
            <a:r>
              <a:rPr lang="en-US" dirty="0">
                <a:solidFill>
                  <a:schemeClr val="accent5"/>
                </a:solidFill>
                <a:latin typeface="Coda"/>
              </a:rPr>
              <a:t> </a:t>
            </a:r>
            <a:r>
              <a:rPr lang="en-US" dirty="0" err="1">
                <a:solidFill>
                  <a:schemeClr val="accent5"/>
                </a:solidFill>
                <a:latin typeface="Coda"/>
              </a:rPr>
              <a:t>când</a:t>
            </a:r>
            <a:r>
              <a:rPr lang="en-US" dirty="0">
                <a:solidFill>
                  <a:schemeClr val="accent5"/>
                </a:solidFill>
                <a:latin typeface="Coda"/>
              </a:rPr>
              <a:t> se </a:t>
            </a:r>
            <a:r>
              <a:rPr lang="en-US" dirty="0" err="1">
                <a:solidFill>
                  <a:schemeClr val="accent5"/>
                </a:solidFill>
                <a:latin typeface="Coda"/>
              </a:rPr>
              <a:t>lucrează</a:t>
            </a:r>
            <a:r>
              <a:rPr lang="en-US" dirty="0">
                <a:solidFill>
                  <a:schemeClr val="accent5"/>
                </a:solidFill>
                <a:latin typeface="Coda"/>
              </a:rPr>
              <a:t> cu </a:t>
            </a:r>
            <a:r>
              <a:rPr lang="en-US" dirty="0" err="1">
                <a:solidFill>
                  <a:schemeClr val="accent5"/>
                </a:solidFill>
                <a:latin typeface="Coda"/>
              </a:rPr>
              <a:t>qubiți</a:t>
            </a:r>
            <a:r>
              <a:rPr lang="en-US" dirty="0">
                <a:solidFill>
                  <a:schemeClr val="accent5"/>
                </a:solidFill>
                <a:latin typeface="Coda"/>
              </a:rPr>
              <a:t>, </a:t>
            </a:r>
            <a:r>
              <a:rPr lang="en-US" dirty="0" err="1">
                <a:solidFill>
                  <a:schemeClr val="accent5"/>
                </a:solidFill>
                <a:latin typeface="Coda"/>
              </a:rPr>
              <a:t>datorită</a:t>
            </a:r>
            <a:r>
              <a:rPr lang="en-US" dirty="0">
                <a:solidFill>
                  <a:schemeClr val="accent5"/>
                </a:solidFill>
                <a:latin typeface="Coda"/>
              </a:rPr>
              <a:t> </a:t>
            </a:r>
            <a:r>
              <a:rPr lang="en-US" dirty="0" err="1">
                <a:solidFill>
                  <a:schemeClr val="accent5"/>
                </a:solidFill>
                <a:latin typeface="Coda"/>
              </a:rPr>
              <a:t>timpului</a:t>
            </a:r>
            <a:r>
              <a:rPr lang="en-US" dirty="0">
                <a:solidFill>
                  <a:schemeClr val="accent5"/>
                </a:solidFill>
                <a:latin typeface="Coda"/>
              </a:rPr>
              <a:t> de </a:t>
            </a:r>
            <a:r>
              <a:rPr lang="en-US" dirty="0" err="1">
                <a:solidFill>
                  <a:schemeClr val="accent5"/>
                </a:solidFill>
                <a:latin typeface="Coda"/>
              </a:rPr>
              <a:t>decoerență</a:t>
            </a:r>
            <a:r>
              <a:rPr lang="en-US" dirty="0">
                <a:solidFill>
                  <a:schemeClr val="accent5"/>
                </a:solidFill>
                <a:latin typeface="Coda"/>
              </a:rPr>
              <a:t> </a:t>
            </a:r>
            <a:r>
              <a:rPr lang="en-US" dirty="0" err="1">
                <a:solidFill>
                  <a:schemeClr val="accent5"/>
                </a:solidFill>
                <a:latin typeface="Coda"/>
              </a:rPr>
              <a:t>cuantică</a:t>
            </a:r>
            <a:r>
              <a:rPr lang="en-US" dirty="0">
                <a:solidFill>
                  <a:schemeClr val="accent5"/>
                </a:solidFill>
                <a:latin typeface="Coda"/>
              </a:rPr>
              <a:t> (Quantum decoherence). </a:t>
            </a:r>
            <a:r>
              <a:rPr lang="en-US" dirty="0" err="1">
                <a:solidFill>
                  <a:schemeClr val="accent5"/>
                </a:solidFill>
                <a:latin typeface="Coda"/>
              </a:rPr>
              <a:t>Acest</a:t>
            </a:r>
            <a:r>
              <a:rPr lang="en-US" dirty="0">
                <a:solidFill>
                  <a:schemeClr val="accent5"/>
                </a:solidFill>
                <a:latin typeface="Coda"/>
              </a:rPr>
              <a:t> </a:t>
            </a:r>
            <a:r>
              <a:rPr lang="en-US" dirty="0" err="1">
                <a:solidFill>
                  <a:schemeClr val="accent5"/>
                </a:solidFill>
                <a:latin typeface="Coda"/>
              </a:rPr>
              <a:t>fenomen</a:t>
            </a:r>
            <a:r>
              <a:rPr lang="en-US" dirty="0">
                <a:solidFill>
                  <a:schemeClr val="accent5"/>
                </a:solidFill>
                <a:latin typeface="Coda"/>
              </a:rPr>
              <a:t> </a:t>
            </a:r>
            <a:r>
              <a:rPr lang="en-US" dirty="0" err="1">
                <a:solidFill>
                  <a:schemeClr val="accent5"/>
                </a:solidFill>
                <a:latin typeface="Coda"/>
              </a:rPr>
              <a:t>este</a:t>
            </a:r>
            <a:r>
              <a:rPr lang="en-US" dirty="0">
                <a:solidFill>
                  <a:schemeClr val="accent5"/>
                </a:solidFill>
                <a:latin typeface="Coda"/>
              </a:rPr>
              <a:t> problematic din </a:t>
            </a:r>
            <a:r>
              <a:rPr lang="en-US" dirty="0" err="1">
                <a:solidFill>
                  <a:schemeClr val="accent5"/>
                </a:solidFill>
                <a:latin typeface="Coda"/>
              </a:rPr>
              <a:t>cauza</a:t>
            </a:r>
            <a:r>
              <a:rPr lang="en-US" dirty="0">
                <a:solidFill>
                  <a:schemeClr val="accent5"/>
                </a:solidFill>
                <a:latin typeface="Coda"/>
              </a:rPr>
              <a:t> </a:t>
            </a:r>
            <a:r>
              <a:rPr lang="en-US" dirty="0" err="1">
                <a:solidFill>
                  <a:schemeClr val="accent5"/>
                </a:solidFill>
                <a:latin typeface="Coda"/>
              </a:rPr>
              <a:t>timpului</a:t>
            </a:r>
            <a:r>
              <a:rPr lang="en-US" dirty="0">
                <a:solidFill>
                  <a:schemeClr val="accent5"/>
                </a:solidFill>
                <a:latin typeface="Coda"/>
              </a:rPr>
              <a:t> </a:t>
            </a:r>
            <a:r>
              <a:rPr lang="en-US" dirty="0" err="1">
                <a:solidFill>
                  <a:schemeClr val="accent5"/>
                </a:solidFill>
                <a:latin typeface="Coda"/>
              </a:rPr>
              <a:t>scurt</a:t>
            </a:r>
            <a:r>
              <a:rPr lang="en-US" dirty="0">
                <a:solidFill>
                  <a:schemeClr val="accent5"/>
                </a:solidFill>
                <a:latin typeface="Coda"/>
              </a:rPr>
              <a:t> de </a:t>
            </a:r>
            <a:r>
              <a:rPr lang="en-US" dirty="0" err="1">
                <a:solidFill>
                  <a:schemeClr val="accent5"/>
                </a:solidFill>
                <a:latin typeface="Coda"/>
              </a:rPr>
              <a:t>coerența</a:t>
            </a:r>
            <a:r>
              <a:rPr lang="en-US" dirty="0">
                <a:solidFill>
                  <a:schemeClr val="accent5"/>
                </a:solidFill>
                <a:latin typeface="Coda"/>
              </a:rPr>
              <a:t> al </a:t>
            </a:r>
            <a:r>
              <a:rPr lang="en-US" dirty="0" err="1">
                <a:solidFill>
                  <a:schemeClr val="accent5"/>
                </a:solidFill>
                <a:latin typeface="Coda"/>
              </a:rPr>
              <a:t>qubiților</a:t>
            </a:r>
            <a:r>
              <a:rPr lang="en-US" dirty="0">
                <a:solidFill>
                  <a:schemeClr val="accent5"/>
                </a:solidFill>
                <a:latin typeface="Coda"/>
              </a:rPr>
              <a:t>, </a:t>
            </a:r>
            <a:r>
              <a:rPr lang="en-US" dirty="0" err="1">
                <a:solidFill>
                  <a:schemeClr val="accent5"/>
                </a:solidFill>
                <a:latin typeface="Coda"/>
              </a:rPr>
              <a:t>după</a:t>
            </a:r>
            <a:r>
              <a:rPr lang="en-US" dirty="0">
                <a:solidFill>
                  <a:schemeClr val="accent5"/>
                </a:solidFill>
                <a:latin typeface="Coda"/>
              </a:rPr>
              <a:t> un </a:t>
            </a:r>
            <a:r>
              <a:rPr lang="en-US" dirty="0" err="1">
                <a:solidFill>
                  <a:schemeClr val="accent5"/>
                </a:solidFill>
                <a:latin typeface="Coda"/>
              </a:rPr>
              <a:t>anumit</a:t>
            </a:r>
            <a:r>
              <a:rPr lang="en-US" dirty="0">
                <a:solidFill>
                  <a:schemeClr val="accent5"/>
                </a:solidFill>
                <a:latin typeface="Coda"/>
              </a:rPr>
              <a:t> </a:t>
            </a:r>
            <a:r>
              <a:rPr lang="en-US" dirty="0" err="1">
                <a:solidFill>
                  <a:schemeClr val="accent5"/>
                </a:solidFill>
                <a:latin typeface="Coda"/>
              </a:rPr>
              <a:t>timp</a:t>
            </a:r>
            <a:r>
              <a:rPr lang="en-US" dirty="0">
                <a:solidFill>
                  <a:schemeClr val="accent5"/>
                </a:solidFill>
                <a:latin typeface="Coda"/>
              </a:rPr>
              <a:t> </a:t>
            </a:r>
            <a:r>
              <a:rPr lang="en-US" dirty="0" err="1">
                <a:solidFill>
                  <a:schemeClr val="accent5"/>
                </a:solidFill>
                <a:latin typeface="Coda"/>
              </a:rPr>
              <a:t>aceștia</a:t>
            </a:r>
            <a:r>
              <a:rPr lang="en-US" dirty="0">
                <a:solidFill>
                  <a:schemeClr val="accent5"/>
                </a:solidFill>
                <a:latin typeface="Coda"/>
              </a:rPr>
              <a:t> </a:t>
            </a:r>
            <a:r>
              <a:rPr lang="en-US" dirty="0" err="1">
                <a:solidFill>
                  <a:schemeClr val="accent5"/>
                </a:solidFill>
                <a:latin typeface="Coda"/>
              </a:rPr>
              <a:t>acumulând</a:t>
            </a:r>
            <a:r>
              <a:rPr lang="en-US" dirty="0">
                <a:solidFill>
                  <a:schemeClr val="accent5"/>
                </a:solidFill>
                <a:latin typeface="Coda"/>
              </a:rPr>
              <a:t> </a:t>
            </a:r>
            <a:r>
              <a:rPr lang="en-US" dirty="0" err="1">
                <a:solidFill>
                  <a:schemeClr val="accent5"/>
                </a:solidFill>
                <a:latin typeface="Coda"/>
              </a:rPr>
              <a:t>prea</a:t>
            </a:r>
            <a:r>
              <a:rPr lang="en-US" dirty="0">
                <a:solidFill>
                  <a:schemeClr val="accent5"/>
                </a:solidFill>
                <a:latin typeface="Coda"/>
              </a:rPr>
              <a:t> </a:t>
            </a:r>
            <a:r>
              <a:rPr lang="en-US" dirty="0" err="1">
                <a:solidFill>
                  <a:schemeClr val="accent5"/>
                </a:solidFill>
                <a:latin typeface="Coda"/>
              </a:rPr>
              <a:t>mult</a:t>
            </a:r>
            <a:r>
              <a:rPr lang="en-US" dirty="0">
                <a:solidFill>
                  <a:schemeClr val="accent5"/>
                </a:solidFill>
                <a:latin typeface="Coda"/>
              </a:rPr>
              <a:t> </a:t>
            </a:r>
            <a:r>
              <a:rPr lang="en-US" dirty="0" err="1">
                <a:solidFill>
                  <a:schemeClr val="accent5"/>
                </a:solidFill>
                <a:latin typeface="Coda"/>
              </a:rPr>
              <a:t>zgomot</a:t>
            </a:r>
            <a:r>
              <a:rPr lang="en-US" dirty="0">
                <a:solidFill>
                  <a:schemeClr val="accent5"/>
                </a:solidFill>
                <a:latin typeface="Coda"/>
              </a:rPr>
              <a:t>, </a:t>
            </a:r>
            <a:r>
              <a:rPr lang="en-US" dirty="0" err="1">
                <a:solidFill>
                  <a:schemeClr val="accent5"/>
                </a:solidFill>
                <a:latin typeface="Coda"/>
              </a:rPr>
              <a:t>nemaiputând</a:t>
            </a:r>
            <a:r>
              <a:rPr lang="en-US" dirty="0">
                <a:solidFill>
                  <a:schemeClr val="accent5"/>
                </a:solidFill>
                <a:latin typeface="Coda"/>
              </a:rPr>
              <a:t> </a:t>
            </a:r>
            <a:r>
              <a:rPr lang="en-US" dirty="0" err="1">
                <a:solidFill>
                  <a:schemeClr val="accent5"/>
                </a:solidFill>
                <a:latin typeface="Coda"/>
              </a:rPr>
              <a:t>fii</a:t>
            </a:r>
            <a:r>
              <a:rPr lang="en-US" dirty="0">
                <a:solidFill>
                  <a:schemeClr val="accent5"/>
                </a:solidFill>
                <a:latin typeface="Coda"/>
              </a:rPr>
              <a:t> </a:t>
            </a:r>
            <a:r>
              <a:rPr lang="en-US" dirty="0" err="1">
                <a:solidFill>
                  <a:schemeClr val="accent5"/>
                </a:solidFill>
                <a:latin typeface="Coda"/>
              </a:rPr>
              <a:t>folosiți</a:t>
            </a:r>
            <a:r>
              <a:rPr lang="en-US" dirty="0">
                <a:solidFill>
                  <a:schemeClr val="accent5"/>
                </a:solidFill>
                <a:latin typeface="Coda"/>
              </a:rPr>
              <a:t>. </a:t>
            </a:r>
            <a:r>
              <a:rPr lang="en-US" dirty="0" err="1">
                <a:solidFill>
                  <a:schemeClr val="accent5"/>
                </a:solidFill>
                <a:latin typeface="Coda"/>
              </a:rPr>
              <a:t>Pentru</a:t>
            </a:r>
            <a:r>
              <a:rPr lang="en-US" dirty="0">
                <a:solidFill>
                  <a:schemeClr val="accent5"/>
                </a:solidFill>
                <a:latin typeface="Coda"/>
              </a:rPr>
              <a:t> a se </a:t>
            </a:r>
            <a:r>
              <a:rPr lang="en-US" dirty="0" err="1">
                <a:solidFill>
                  <a:schemeClr val="accent5"/>
                </a:solidFill>
                <a:latin typeface="Coda"/>
              </a:rPr>
              <a:t>rezolva</a:t>
            </a:r>
            <a:r>
              <a:rPr lang="en-US" dirty="0">
                <a:solidFill>
                  <a:schemeClr val="accent5"/>
                </a:solidFill>
                <a:latin typeface="Coda"/>
              </a:rPr>
              <a:t> </a:t>
            </a:r>
            <a:r>
              <a:rPr lang="en-US" dirty="0" err="1">
                <a:solidFill>
                  <a:schemeClr val="accent5"/>
                </a:solidFill>
                <a:latin typeface="Coda"/>
              </a:rPr>
              <a:t>această</a:t>
            </a:r>
            <a:r>
              <a:rPr lang="en-US" dirty="0">
                <a:solidFill>
                  <a:schemeClr val="accent5"/>
                </a:solidFill>
                <a:latin typeface="Coda"/>
              </a:rPr>
              <a:t> </a:t>
            </a:r>
            <a:r>
              <a:rPr lang="en-US" dirty="0" err="1">
                <a:solidFill>
                  <a:schemeClr val="accent5"/>
                </a:solidFill>
                <a:latin typeface="Coda"/>
              </a:rPr>
              <a:t>problemă</a:t>
            </a:r>
            <a:r>
              <a:rPr lang="en-US" dirty="0">
                <a:solidFill>
                  <a:schemeClr val="accent5"/>
                </a:solidFill>
                <a:latin typeface="Coda"/>
              </a:rPr>
              <a:t> se pot </a:t>
            </a:r>
            <a:r>
              <a:rPr lang="en-US" dirty="0" err="1">
                <a:solidFill>
                  <a:schemeClr val="accent5"/>
                </a:solidFill>
                <a:latin typeface="Coda"/>
              </a:rPr>
              <a:t>folosi</a:t>
            </a:r>
            <a:r>
              <a:rPr lang="en-US" dirty="0">
                <a:solidFill>
                  <a:schemeClr val="accent5"/>
                </a:solidFill>
                <a:latin typeface="Coda"/>
              </a:rPr>
              <a:t> </a:t>
            </a:r>
            <a:r>
              <a:rPr lang="en-US" dirty="0" err="1">
                <a:solidFill>
                  <a:schemeClr val="accent5"/>
                </a:solidFill>
                <a:latin typeface="Coda"/>
              </a:rPr>
              <a:t>diferite</a:t>
            </a:r>
            <a:r>
              <a:rPr lang="en-US" dirty="0">
                <a:solidFill>
                  <a:schemeClr val="accent5"/>
                </a:solidFill>
                <a:latin typeface="Coda"/>
              </a:rPr>
              <a:t> </a:t>
            </a:r>
            <a:r>
              <a:rPr lang="en-US" dirty="0" err="1">
                <a:solidFill>
                  <a:schemeClr val="accent5"/>
                </a:solidFill>
                <a:latin typeface="Coda"/>
              </a:rPr>
              <a:t>tipuri</a:t>
            </a:r>
            <a:r>
              <a:rPr lang="en-US" dirty="0">
                <a:solidFill>
                  <a:schemeClr val="accent5"/>
                </a:solidFill>
                <a:latin typeface="Coda"/>
              </a:rPr>
              <a:t> de </a:t>
            </a:r>
            <a:r>
              <a:rPr lang="en-US" dirty="0" err="1">
                <a:solidFill>
                  <a:schemeClr val="accent5"/>
                </a:solidFill>
                <a:latin typeface="Coda"/>
              </a:rPr>
              <a:t>qubiți</a:t>
            </a:r>
            <a:r>
              <a:rPr lang="en-US" dirty="0">
                <a:solidFill>
                  <a:schemeClr val="accent5"/>
                </a:solidFill>
                <a:latin typeface="Coda"/>
              </a:rPr>
              <a:t>, cum </a:t>
            </a:r>
            <a:r>
              <a:rPr lang="en-US" dirty="0" err="1">
                <a:solidFill>
                  <a:schemeClr val="accent5"/>
                </a:solidFill>
                <a:latin typeface="Coda"/>
              </a:rPr>
              <a:t>ar</a:t>
            </a:r>
            <a:r>
              <a:rPr lang="en-US" dirty="0">
                <a:solidFill>
                  <a:schemeClr val="accent5"/>
                </a:solidFill>
                <a:latin typeface="Coda"/>
              </a:rPr>
              <a:t> fi superconducting qubits, trapped ion qubits, etc.</a:t>
            </a:r>
            <a:endParaRPr lang="en-US">
              <a:solidFill>
                <a:schemeClr val="accent5"/>
              </a:solidFill>
            </a:endParaRPr>
          </a:p>
        </p:txBody>
      </p:sp>
      <p:pic>
        <p:nvPicPr>
          <p:cNvPr id="3" name="Picture 2" descr="Types of qubit concept image">
            <a:extLst>
              <a:ext uri="{FF2B5EF4-FFF2-40B4-BE49-F238E27FC236}">
                <a16:creationId xmlns:a16="http://schemas.microsoft.com/office/drawing/2014/main" id="{E76E5EE1-DE9E-2517-A2C9-635F49650076}"/>
              </a:ext>
            </a:extLst>
          </p:cNvPr>
          <p:cNvPicPr>
            <a:picLocks noChangeAspect="1"/>
          </p:cNvPicPr>
          <p:nvPr/>
        </p:nvPicPr>
        <p:blipFill>
          <a:blip r:embed="rId3"/>
          <a:stretch>
            <a:fillRect/>
          </a:stretch>
        </p:blipFill>
        <p:spPr>
          <a:xfrm>
            <a:off x="4229101" y="2304183"/>
            <a:ext cx="4499263" cy="2504209"/>
          </a:xfrm>
          <a:prstGeom prst="rect">
            <a:avLst/>
          </a:prstGeom>
        </p:spPr>
      </p:pic>
    </p:spTree>
    <p:extLst>
      <p:ext uri="{BB962C8B-B14F-4D97-AF65-F5344CB8AC3E}">
        <p14:creationId xmlns:p14="http://schemas.microsoft.com/office/powerpoint/2010/main" val="3755087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9" name="Google Shape;759;p71"/>
          <p:cNvSpPr txBox="1">
            <a:spLocks noGrp="1"/>
          </p:cNvSpPr>
          <p:nvPr>
            <p:ph type="body" idx="1"/>
          </p:nvPr>
        </p:nvSpPr>
        <p:spPr>
          <a:xfrm>
            <a:off x="958990" y="855652"/>
            <a:ext cx="5225769" cy="3436800"/>
          </a:xfrm>
          <a:prstGeom prst="rect">
            <a:avLst/>
          </a:prstGeom>
        </p:spPr>
        <p:txBody>
          <a:bodyPr spcFirstLastPara="1" wrap="square" lIns="91425" tIns="91425" rIns="91425" bIns="91425" anchor="t" anchorCtr="0">
            <a:noAutofit/>
          </a:bodyPr>
          <a:lstStyle/>
          <a:p>
            <a:pPr marL="0" indent="0">
              <a:buNone/>
            </a:pPr>
            <a:r>
              <a:rPr lang="en-US" dirty="0">
                <a:solidFill>
                  <a:schemeClr val="accent5"/>
                </a:solidFill>
              </a:rPr>
              <a:t> O </a:t>
            </a:r>
            <a:r>
              <a:rPr lang="en-US" dirty="0" err="1">
                <a:solidFill>
                  <a:schemeClr val="accent5"/>
                </a:solidFill>
              </a:rPr>
              <a:t>altă</a:t>
            </a:r>
            <a:r>
              <a:rPr lang="en-US" dirty="0">
                <a:solidFill>
                  <a:schemeClr val="accent5"/>
                </a:solidFill>
              </a:rPr>
              <a:t> </a:t>
            </a:r>
            <a:r>
              <a:rPr lang="en-US" dirty="0" err="1">
                <a:solidFill>
                  <a:schemeClr val="accent5"/>
                </a:solidFill>
              </a:rPr>
              <a:t>problemă</a:t>
            </a:r>
            <a:r>
              <a:rPr lang="en-US" dirty="0">
                <a:solidFill>
                  <a:schemeClr val="accent5"/>
                </a:solidFill>
              </a:rPr>
              <a:t> </a:t>
            </a:r>
            <a:r>
              <a:rPr lang="en-US" dirty="0" err="1">
                <a:solidFill>
                  <a:schemeClr val="accent5"/>
                </a:solidFill>
              </a:rPr>
              <a:t>cuantică</a:t>
            </a:r>
            <a:r>
              <a:rPr lang="en-US" dirty="0">
                <a:solidFill>
                  <a:schemeClr val="accent5"/>
                </a:solidFill>
              </a:rPr>
              <a:t> a </a:t>
            </a:r>
            <a:r>
              <a:rPr lang="en-US" dirty="0" err="1">
                <a:solidFill>
                  <a:schemeClr val="accent5"/>
                </a:solidFill>
              </a:rPr>
              <a:t>algoritmului</a:t>
            </a:r>
            <a:r>
              <a:rPr lang="en-US" dirty="0">
                <a:solidFill>
                  <a:schemeClr val="accent5"/>
                </a:solidFill>
              </a:rPr>
              <a:t> </a:t>
            </a:r>
            <a:r>
              <a:rPr lang="en-US" dirty="0" err="1">
                <a:solidFill>
                  <a:schemeClr val="accent5"/>
                </a:solidFill>
              </a:rPr>
              <a:t>lui</a:t>
            </a:r>
            <a:r>
              <a:rPr lang="en-US" dirty="0">
                <a:solidFill>
                  <a:schemeClr val="accent5"/>
                </a:solidFill>
              </a:rPr>
              <a:t> vine din </a:t>
            </a:r>
            <a:r>
              <a:rPr lang="en-US" dirty="0" err="1">
                <a:solidFill>
                  <a:schemeClr val="accent5"/>
                </a:solidFill>
              </a:rPr>
              <a:t>scalabilitatea</a:t>
            </a:r>
            <a:r>
              <a:rPr lang="en-US" dirty="0">
                <a:solidFill>
                  <a:schemeClr val="accent5"/>
                </a:solidFill>
              </a:rPr>
              <a:t> </a:t>
            </a:r>
            <a:r>
              <a:rPr lang="en-US" dirty="0" err="1">
                <a:solidFill>
                  <a:schemeClr val="accent5"/>
                </a:solidFill>
              </a:rPr>
              <a:t>tehnologiei</a:t>
            </a:r>
            <a:r>
              <a:rPr lang="en-US" dirty="0">
                <a:solidFill>
                  <a:schemeClr val="accent5"/>
                </a:solidFill>
              </a:rPr>
              <a:t>. </a:t>
            </a:r>
            <a:r>
              <a:rPr lang="en-US" dirty="0" err="1">
                <a:solidFill>
                  <a:schemeClr val="accent5"/>
                </a:solidFill>
              </a:rPr>
              <a:t>Pentru</a:t>
            </a:r>
            <a:r>
              <a:rPr lang="en-US" dirty="0">
                <a:solidFill>
                  <a:schemeClr val="accent5"/>
                </a:solidFill>
              </a:rPr>
              <a:t> a </a:t>
            </a:r>
            <a:r>
              <a:rPr lang="en-US" dirty="0" err="1">
                <a:solidFill>
                  <a:schemeClr val="accent5"/>
                </a:solidFill>
              </a:rPr>
              <a:t>putea</a:t>
            </a:r>
            <a:r>
              <a:rPr lang="en-US" dirty="0">
                <a:solidFill>
                  <a:schemeClr val="accent5"/>
                </a:solidFill>
              </a:rPr>
              <a:t> </a:t>
            </a:r>
            <a:r>
              <a:rPr lang="en-US" dirty="0" err="1">
                <a:solidFill>
                  <a:schemeClr val="accent5"/>
                </a:solidFill>
              </a:rPr>
              <a:t>fii</a:t>
            </a:r>
            <a:r>
              <a:rPr lang="en-US" dirty="0">
                <a:solidFill>
                  <a:schemeClr val="accent5"/>
                </a:solidFill>
              </a:rPr>
              <a:t> </a:t>
            </a:r>
            <a:r>
              <a:rPr lang="en-US" dirty="0" err="1">
                <a:solidFill>
                  <a:schemeClr val="accent5"/>
                </a:solidFill>
              </a:rPr>
              <a:t>folosit</a:t>
            </a:r>
            <a:r>
              <a:rPr lang="en-US" dirty="0">
                <a:solidFill>
                  <a:schemeClr val="accent5"/>
                </a:solidFill>
              </a:rPr>
              <a:t> </a:t>
            </a:r>
            <a:r>
              <a:rPr lang="en-US" dirty="0" err="1">
                <a:solidFill>
                  <a:schemeClr val="accent5"/>
                </a:solidFill>
              </a:rPr>
              <a:t>algoritmul</a:t>
            </a:r>
            <a:r>
              <a:rPr lang="en-US" dirty="0">
                <a:solidFill>
                  <a:schemeClr val="accent5"/>
                </a:solidFill>
              </a:rPr>
              <a:t> cu </a:t>
            </a:r>
            <a:r>
              <a:rPr lang="en-US" dirty="0" err="1">
                <a:solidFill>
                  <a:schemeClr val="accent5"/>
                </a:solidFill>
              </a:rPr>
              <a:t>scopul</a:t>
            </a:r>
            <a:r>
              <a:rPr lang="en-US" dirty="0">
                <a:solidFill>
                  <a:schemeClr val="accent5"/>
                </a:solidFill>
              </a:rPr>
              <a:t> de a sparge o </a:t>
            </a:r>
            <a:r>
              <a:rPr lang="en-US" dirty="0" err="1">
                <a:solidFill>
                  <a:schemeClr val="accent5"/>
                </a:solidFill>
              </a:rPr>
              <a:t>cheie</a:t>
            </a:r>
            <a:r>
              <a:rPr lang="en-US" dirty="0">
                <a:solidFill>
                  <a:schemeClr val="accent5"/>
                </a:solidFill>
              </a:rPr>
              <a:t> RSA de 2048 </a:t>
            </a:r>
            <a:r>
              <a:rPr lang="en-US" dirty="0" err="1">
                <a:solidFill>
                  <a:schemeClr val="accent5"/>
                </a:solidFill>
              </a:rPr>
              <a:t>biți</a:t>
            </a:r>
            <a:r>
              <a:rPr lang="en-US" dirty="0">
                <a:solidFill>
                  <a:schemeClr val="accent5"/>
                </a:solidFill>
              </a:rPr>
              <a:t> (</a:t>
            </a:r>
            <a:r>
              <a:rPr lang="en-US" dirty="0" err="1">
                <a:solidFill>
                  <a:schemeClr val="accent5"/>
                </a:solidFill>
              </a:rPr>
              <a:t>recomandarea</a:t>
            </a:r>
            <a:r>
              <a:rPr lang="en-US" dirty="0">
                <a:solidFill>
                  <a:schemeClr val="accent5"/>
                </a:solidFill>
              </a:rPr>
              <a:t> minima a NIST din 2015), </a:t>
            </a:r>
            <a:r>
              <a:rPr lang="en-US" dirty="0" err="1">
                <a:solidFill>
                  <a:schemeClr val="accent5"/>
                </a:solidFill>
              </a:rPr>
              <a:t>ar</a:t>
            </a:r>
            <a:r>
              <a:rPr lang="en-US" dirty="0">
                <a:solidFill>
                  <a:schemeClr val="accent5"/>
                </a:solidFill>
              </a:rPr>
              <a:t> fi </a:t>
            </a:r>
            <a:r>
              <a:rPr lang="en-US" dirty="0" err="1">
                <a:solidFill>
                  <a:schemeClr val="accent5"/>
                </a:solidFill>
              </a:rPr>
              <a:t>nevoie</a:t>
            </a:r>
            <a:r>
              <a:rPr lang="en-US" dirty="0">
                <a:solidFill>
                  <a:schemeClr val="accent5"/>
                </a:solidFill>
              </a:rPr>
              <a:t> de un computer </a:t>
            </a:r>
            <a:r>
              <a:rPr lang="en-US" dirty="0" err="1">
                <a:solidFill>
                  <a:schemeClr val="accent5"/>
                </a:solidFill>
              </a:rPr>
              <a:t>cuantic</a:t>
            </a:r>
            <a:r>
              <a:rPr lang="en-US" dirty="0">
                <a:solidFill>
                  <a:schemeClr val="accent5"/>
                </a:solidFill>
              </a:rPr>
              <a:t> cu 2048 </a:t>
            </a:r>
            <a:r>
              <a:rPr lang="en-US" dirty="0" err="1">
                <a:solidFill>
                  <a:schemeClr val="accent5"/>
                </a:solidFill>
              </a:rPr>
              <a:t>qubiți</a:t>
            </a:r>
            <a:r>
              <a:rPr lang="en-US" dirty="0">
                <a:solidFill>
                  <a:schemeClr val="accent5"/>
                </a:solidFill>
              </a:rPr>
              <a:t> </a:t>
            </a:r>
            <a:r>
              <a:rPr lang="en-US" dirty="0" err="1">
                <a:solidFill>
                  <a:schemeClr val="accent5"/>
                </a:solidFill>
              </a:rPr>
              <a:t>logici</a:t>
            </a:r>
            <a:r>
              <a:rPr lang="en-US" dirty="0">
                <a:solidFill>
                  <a:schemeClr val="accent5"/>
                </a:solidFill>
              </a:rPr>
              <a:t> (</a:t>
            </a:r>
            <a:r>
              <a:rPr lang="en-US" dirty="0" err="1">
                <a:solidFill>
                  <a:schemeClr val="accent5"/>
                </a:solidFill>
              </a:rPr>
              <a:t>cei</a:t>
            </a:r>
            <a:r>
              <a:rPr lang="en-US" dirty="0">
                <a:solidFill>
                  <a:schemeClr val="accent5"/>
                </a:solidFill>
              </a:rPr>
              <a:t> de error correction nu ne </a:t>
            </a:r>
            <a:r>
              <a:rPr lang="en-US" dirty="0" err="1">
                <a:solidFill>
                  <a:schemeClr val="accent5"/>
                </a:solidFill>
              </a:rPr>
              <a:t>ajută</a:t>
            </a:r>
            <a:r>
              <a:rPr lang="en-US" dirty="0">
                <a:solidFill>
                  <a:schemeClr val="accent5"/>
                </a:solidFill>
              </a:rPr>
              <a:t>), </a:t>
            </a:r>
            <a:r>
              <a:rPr lang="en-US" dirty="0" err="1">
                <a:solidFill>
                  <a:schemeClr val="accent5"/>
                </a:solidFill>
              </a:rPr>
              <a:t>iar</a:t>
            </a:r>
            <a:r>
              <a:rPr lang="en-US" dirty="0">
                <a:solidFill>
                  <a:schemeClr val="accent5"/>
                </a:solidFill>
              </a:rPr>
              <a:t> </a:t>
            </a:r>
            <a:r>
              <a:rPr lang="en-US" dirty="0" err="1">
                <a:solidFill>
                  <a:schemeClr val="accent5"/>
                </a:solidFill>
              </a:rPr>
              <a:t>computerele</a:t>
            </a:r>
            <a:r>
              <a:rPr lang="en-US" dirty="0">
                <a:solidFill>
                  <a:schemeClr val="accent5"/>
                </a:solidFill>
              </a:rPr>
              <a:t> </a:t>
            </a:r>
            <a:r>
              <a:rPr lang="en-US" dirty="0" err="1">
                <a:solidFill>
                  <a:schemeClr val="accent5"/>
                </a:solidFill>
              </a:rPr>
              <a:t>cuantice</a:t>
            </a:r>
            <a:r>
              <a:rPr lang="en-US" dirty="0">
                <a:solidFill>
                  <a:schemeClr val="accent5"/>
                </a:solidFill>
              </a:rPr>
              <a:t> din </a:t>
            </a:r>
            <a:r>
              <a:rPr lang="en-US" dirty="0" err="1">
                <a:solidFill>
                  <a:schemeClr val="accent5"/>
                </a:solidFill>
              </a:rPr>
              <a:t>prezent</a:t>
            </a:r>
            <a:r>
              <a:rPr lang="en-US" dirty="0">
                <a:solidFill>
                  <a:schemeClr val="accent5"/>
                </a:solidFill>
              </a:rPr>
              <a:t> nu au </a:t>
            </a:r>
            <a:r>
              <a:rPr lang="en-US" dirty="0" err="1">
                <a:solidFill>
                  <a:schemeClr val="accent5"/>
                </a:solidFill>
              </a:rPr>
              <a:t>îndeajuns</a:t>
            </a:r>
            <a:r>
              <a:rPr lang="en-US" dirty="0">
                <a:solidFill>
                  <a:schemeClr val="accent5"/>
                </a:solidFill>
              </a:rPr>
              <a:t> de </a:t>
            </a:r>
            <a:r>
              <a:rPr lang="en-US" dirty="0" err="1">
                <a:solidFill>
                  <a:schemeClr val="accent5"/>
                </a:solidFill>
              </a:rPr>
              <a:t>mulți</a:t>
            </a:r>
            <a:r>
              <a:rPr lang="en-US" dirty="0">
                <a:solidFill>
                  <a:schemeClr val="accent5"/>
                </a:solidFill>
              </a:rPr>
              <a:t> </a:t>
            </a:r>
            <a:r>
              <a:rPr lang="en-US" dirty="0" err="1">
                <a:solidFill>
                  <a:schemeClr val="accent5"/>
                </a:solidFill>
              </a:rPr>
              <a:t>qubiți</a:t>
            </a:r>
            <a:r>
              <a:rPr lang="en-US" dirty="0">
                <a:solidFill>
                  <a:schemeClr val="accent5"/>
                </a:solidFill>
              </a:rPr>
              <a:t>.  O </a:t>
            </a:r>
            <a:r>
              <a:rPr lang="en-US" dirty="0" err="1">
                <a:solidFill>
                  <a:schemeClr val="accent5"/>
                </a:solidFill>
              </a:rPr>
              <a:t>echipă</a:t>
            </a:r>
            <a:r>
              <a:rPr lang="en-US" dirty="0">
                <a:solidFill>
                  <a:schemeClr val="accent5"/>
                </a:solidFill>
              </a:rPr>
              <a:t> de </a:t>
            </a:r>
            <a:r>
              <a:rPr lang="en-US" dirty="0" err="1">
                <a:solidFill>
                  <a:schemeClr val="accent5"/>
                </a:solidFill>
              </a:rPr>
              <a:t>profesori</a:t>
            </a:r>
            <a:r>
              <a:rPr lang="en-US" dirty="0">
                <a:solidFill>
                  <a:schemeClr val="accent5"/>
                </a:solidFill>
              </a:rPr>
              <a:t> de la Hardvard au </a:t>
            </a:r>
            <a:r>
              <a:rPr lang="en-US" dirty="0" err="1">
                <a:solidFill>
                  <a:schemeClr val="accent5"/>
                </a:solidFill>
              </a:rPr>
              <a:t>reușit</a:t>
            </a:r>
            <a:r>
              <a:rPr lang="en-US" dirty="0">
                <a:solidFill>
                  <a:schemeClr val="accent5"/>
                </a:solidFill>
              </a:rPr>
              <a:t> </a:t>
            </a:r>
            <a:r>
              <a:rPr lang="en-US" dirty="0" err="1">
                <a:solidFill>
                  <a:schemeClr val="accent5"/>
                </a:solidFill>
              </a:rPr>
              <a:t>să</a:t>
            </a:r>
            <a:r>
              <a:rPr lang="en-US" dirty="0">
                <a:solidFill>
                  <a:schemeClr val="accent5"/>
                </a:solidFill>
              </a:rPr>
              <a:t> </a:t>
            </a:r>
            <a:r>
              <a:rPr lang="en-US" dirty="0" err="1">
                <a:solidFill>
                  <a:schemeClr val="accent5"/>
                </a:solidFill>
              </a:rPr>
              <a:t>ajungă</a:t>
            </a:r>
            <a:r>
              <a:rPr lang="en-US" dirty="0">
                <a:solidFill>
                  <a:schemeClr val="accent5"/>
                </a:solidFill>
              </a:rPr>
              <a:t> la 48 de </a:t>
            </a:r>
            <a:r>
              <a:rPr lang="en-US" dirty="0" err="1">
                <a:solidFill>
                  <a:schemeClr val="accent5"/>
                </a:solidFill>
              </a:rPr>
              <a:t>qubiți</a:t>
            </a:r>
            <a:r>
              <a:rPr lang="en-US" dirty="0">
                <a:solidFill>
                  <a:schemeClr val="accent5"/>
                </a:solidFill>
              </a:rPr>
              <a:t> </a:t>
            </a:r>
            <a:r>
              <a:rPr lang="en-US" dirty="0" err="1">
                <a:solidFill>
                  <a:schemeClr val="accent5"/>
                </a:solidFill>
              </a:rPr>
              <a:t>logici</a:t>
            </a:r>
            <a:r>
              <a:rPr lang="en-US" dirty="0">
                <a:solidFill>
                  <a:schemeClr val="accent5"/>
                </a:solidFill>
              </a:rPr>
              <a:t>, </a:t>
            </a:r>
            <a:r>
              <a:rPr lang="en-US" dirty="0" err="1">
                <a:solidFill>
                  <a:schemeClr val="accent5"/>
                </a:solidFill>
              </a:rPr>
              <a:t>dar</a:t>
            </a:r>
            <a:r>
              <a:rPr lang="en-US" dirty="0">
                <a:solidFill>
                  <a:schemeClr val="accent5"/>
                </a:solidFill>
              </a:rPr>
              <a:t> </a:t>
            </a:r>
            <a:r>
              <a:rPr lang="en-US" dirty="0" err="1">
                <a:solidFill>
                  <a:schemeClr val="accent5"/>
                </a:solidFill>
              </a:rPr>
              <a:t>adăugarea</a:t>
            </a:r>
            <a:r>
              <a:rPr lang="en-US" dirty="0">
                <a:solidFill>
                  <a:schemeClr val="accent5"/>
                </a:solidFill>
              </a:rPr>
              <a:t> de </a:t>
            </a:r>
            <a:r>
              <a:rPr lang="en-US" dirty="0" err="1">
                <a:solidFill>
                  <a:schemeClr val="accent5"/>
                </a:solidFill>
              </a:rPr>
              <a:t>qubiți</a:t>
            </a:r>
            <a:r>
              <a:rPr lang="en-US" dirty="0">
                <a:solidFill>
                  <a:schemeClr val="accent5"/>
                </a:solidFill>
              </a:rPr>
              <a:t> nu </a:t>
            </a:r>
            <a:r>
              <a:rPr lang="en-US" dirty="0" err="1">
                <a:solidFill>
                  <a:schemeClr val="accent5"/>
                </a:solidFill>
              </a:rPr>
              <a:t>este</a:t>
            </a:r>
            <a:r>
              <a:rPr lang="en-US" dirty="0">
                <a:solidFill>
                  <a:schemeClr val="accent5"/>
                </a:solidFill>
              </a:rPr>
              <a:t> </a:t>
            </a:r>
            <a:r>
              <a:rPr lang="en-US" dirty="0" err="1">
                <a:solidFill>
                  <a:schemeClr val="accent5"/>
                </a:solidFill>
              </a:rPr>
              <a:t>așa</a:t>
            </a:r>
            <a:r>
              <a:rPr lang="en-US" dirty="0">
                <a:solidFill>
                  <a:schemeClr val="accent5"/>
                </a:solidFill>
              </a:rPr>
              <a:t> de </a:t>
            </a:r>
            <a:r>
              <a:rPr lang="en-US" dirty="0" err="1">
                <a:solidFill>
                  <a:schemeClr val="accent5"/>
                </a:solidFill>
              </a:rPr>
              <a:t>ușoară</a:t>
            </a:r>
            <a:r>
              <a:rPr lang="en-US" dirty="0">
                <a:solidFill>
                  <a:schemeClr val="accent5"/>
                </a:solidFill>
              </a:rPr>
              <a:t> ca </a:t>
            </a:r>
            <a:r>
              <a:rPr lang="en-US" dirty="0" err="1">
                <a:solidFill>
                  <a:schemeClr val="accent5"/>
                </a:solidFill>
              </a:rPr>
              <a:t>adăugarea</a:t>
            </a:r>
            <a:r>
              <a:rPr lang="en-US" dirty="0">
                <a:solidFill>
                  <a:schemeClr val="accent5"/>
                </a:solidFill>
              </a:rPr>
              <a:t> de </a:t>
            </a:r>
            <a:r>
              <a:rPr lang="en-US" dirty="0" err="1">
                <a:solidFill>
                  <a:schemeClr val="accent5"/>
                </a:solidFill>
              </a:rPr>
              <a:t>biți</a:t>
            </a:r>
            <a:r>
              <a:rPr lang="en-US" dirty="0">
                <a:solidFill>
                  <a:schemeClr val="accent5"/>
                </a:solidFill>
              </a:rPr>
              <a:t> </a:t>
            </a:r>
            <a:r>
              <a:rPr lang="en-US" dirty="0" err="1">
                <a:solidFill>
                  <a:schemeClr val="accent5"/>
                </a:solidFill>
              </a:rPr>
              <a:t>clasici</a:t>
            </a:r>
            <a:r>
              <a:rPr lang="en-US" dirty="0">
                <a:solidFill>
                  <a:schemeClr val="accent5"/>
                </a:solidFill>
              </a:rPr>
              <a:t>. Din </a:t>
            </a:r>
            <a:r>
              <a:rPr lang="en-US" dirty="0" err="1">
                <a:solidFill>
                  <a:schemeClr val="accent5"/>
                </a:solidFill>
              </a:rPr>
              <a:t>cauza</a:t>
            </a:r>
            <a:r>
              <a:rPr lang="en-US" dirty="0">
                <a:solidFill>
                  <a:schemeClr val="accent5"/>
                </a:solidFill>
              </a:rPr>
              <a:t> </a:t>
            </a:r>
            <a:r>
              <a:rPr lang="en-US" dirty="0" err="1">
                <a:solidFill>
                  <a:schemeClr val="accent5"/>
                </a:solidFill>
              </a:rPr>
              <a:t>fenomenului</a:t>
            </a:r>
            <a:r>
              <a:rPr lang="en-US" dirty="0">
                <a:solidFill>
                  <a:schemeClr val="accent5"/>
                </a:solidFill>
              </a:rPr>
              <a:t> de quantum entanglement </a:t>
            </a:r>
            <a:r>
              <a:rPr lang="en-US" dirty="0" err="1">
                <a:solidFill>
                  <a:schemeClr val="accent5"/>
                </a:solidFill>
              </a:rPr>
              <a:t>necesar</a:t>
            </a:r>
            <a:r>
              <a:rPr lang="en-US" dirty="0">
                <a:solidFill>
                  <a:schemeClr val="accent5"/>
                </a:solidFill>
              </a:rPr>
              <a:t> </a:t>
            </a:r>
            <a:r>
              <a:rPr lang="en-US" dirty="0" err="1">
                <a:solidFill>
                  <a:schemeClr val="accent5"/>
                </a:solidFill>
              </a:rPr>
              <a:t>calculelor</a:t>
            </a:r>
            <a:r>
              <a:rPr lang="en-US" dirty="0">
                <a:solidFill>
                  <a:schemeClr val="accent5"/>
                </a:solidFill>
              </a:rPr>
              <a:t> </a:t>
            </a:r>
            <a:r>
              <a:rPr lang="en-US" dirty="0" err="1">
                <a:solidFill>
                  <a:schemeClr val="accent5"/>
                </a:solidFill>
              </a:rPr>
              <a:t>si</a:t>
            </a:r>
            <a:r>
              <a:rPr lang="en-US" dirty="0">
                <a:solidFill>
                  <a:schemeClr val="accent5"/>
                </a:solidFill>
              </a:rPr>
              <a:t> </a:t>
            </a:r>
            <a:r>
              <a:rPr lang="en-US" dirty="0" err="1">
                <a:solidFill>
                  <a:schemeClr val="accent5"/>
                </a:solidFill>
              </a:rPr>
              <a:t>fragilitatea</a:t>
            </a:r>
            <a:r>
              <a:rPr lang="en-US" dirty="0">
                <a:solidFill>
                  <a:schemeClr val="accent5"/>
                </a:solidFill>
              </a:rPr>
              <a:t> </a:t>
            </a:r>
            <a:r>
              <a:rPr lang="en-US" dirty="0" err="1">
                <a:solidFill>
                  <a:schemeClr val="accent5"/>
                </a:solidFill>
              </a:rPr>
              <a:t>inerenta</a:t>
            </a:r>
            <a:r>
              <a:rPr lang="en-US" dirty="0">
                <a:solidFill>
                  <a:schemeClr val="accent5"/>
                </a:solidFill>
              </a:rPr>
              <a:t> a </a:t>
            </a:r>
            <a:r>
              <a:rPr lang="en-US" dirty="0" err="1">
                <a:solidFill>
                  <a:schemeClr val="accent5"/>
                </a:solidFill>
              </a:rPr>
              <a:t>qubiților</a:t>
            </a:r>
            <a:r>
              <a:rPr lang="en-US" dirty="0">
                <a:solidFill>
                  <a:schemeClr val="accent5"/>
                </a:solidFill>
              </a:rPr>
              <a:t> face </a:t>
            </a:r>
            <a:r>
              <a:rPr lang="en-US" dirty="0" err="1">
                <a:solidFill>
                  <a:schemeClr val="accent5"/>
                </a:solidFill>
              </a:rPr>
              <a:t>adăugarea</a:t>
            </a:r>
            <a:r>
              <a:rPr lang="en-US" dirty="0">
                <a:solidFill>
                  <a:schemeClr val="accent5"/>
                </a:solidFill>
              </a:rPr>
              <a:t> </a:t>
            </a:r>
            <a:r>
              <a:rPr lang="en-US" dirty="0" err="1">
                <a:solidFill>
                  <a:schemeClr val="accent5"/>
                </a:solidFill>
              </a:rPr>
              <a:t>acestora</a:t>
            </a:r>
            <a:r>
              <a:rPr lang="en-US" dirty="0">
                <a:solidFill>
                  <a:schemeClr val="accent5"/>
                </a:solidFill>
              </a:rPr>
              <a:t> un </a:t>
            </a:r>
            <a:r>
              <a:rPr lang="en-US" dirty="0" err="1">
                <a:solidFill>
                  <a:schemeClr val="accent5"/>
                </a:solidFill>
              </a:rPr>
              <a:t>proces</a:t>
            </a:r>
            <a:r>
              <a:rPr lang="en-US" dirty="0">
                <a:solidFill>
                  <a:schemeClr val="accent5"/>
                </a:solidFill>
              </a:rPr>
              <a:t> </a:t>
            </a:r>
            <a:r>
              <a:rPr lang="en-US" dirty="0" err="1">
                <a:solidFill>
                  <a:schemeClr val="accent5"/>
                </a:solidFill>
              </a:rPr>
              <a:t>foarte</a:t>
            </a:r>
            <a:r>
              <a:rPr lang="en-US" dirty="0">
                <a:solidFill>
                  <a:schemeClr val="accent5"/>
                </a:solidFill>
              </a:rPr>
              <a:t> </a:t>
            </a:r>
            <a:r>
              <a:rPr lang="en-US" dirty="0" err="1">
                <a:solidFill>
                  <a:schemeClr val="accent5"/>
                </a:solidFill>
              </a:rPr>
              <a:t>dificil</a:t>
            </a:r>
            <a:r>
              <a:rPr lang="en-US" dirty="0">
                <a:solidFill>
                  <a:schemeClr val="accent5"/>
                </a:solidFill>
              </a:rPr>
              <a:t>.</a:t>
            </a:r>
          </a:p>
        </p:txBody>
      </p:sp>
    </p:spTree>
    <p:extLst>
      <p:ext uri="{BB962C8B-B14F-4D97-AF65-F5344CB8AC3E}">
        <p14:creationId xmlns:p14="http://schemas.microsoft.com/office/powerpoint/2010/main" val="3015659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A1BCBF-6B06-2967-6015-ABE033D3E50F}"/>
              </a:ext>
            </a:extLst>
          </p:cNvPr>
          <p:cNvSpPr>
            <a:spLocks noGrp="1"/>
          </p:cNvSpPr>
          <p:nvPr>
            <p:ph type="body" idx="1"/>
          </p:nvPr>
        </p:nvSpPr>
        <p:spPr/>
        <p:txBody>
          <a:bodyPr/>
          <a:lstStyle/>
          <a:p>
            <a:pPr marL="139700" indent="0">
              <a:buNone/>
            </a:pPr>
            <a:r>
              <a:rPr lang="en-US" dirty="0"/>
              <a:t> O </a:t>
            </a:r>
            <a:r>
              <a:rPr lang="en-US" dirty="0" err="1"/>
              <a:t>ultimă</a:t>
            </a:r>
            <a:r>
              <a:rPr lang="en-US" dirty="0"/>
              <a:t> </a:t>
            </a:r>
            <a:r>
              <a:rPr lang="en-US" dirty="0" err="1"/>
              <a:t>limitare</a:t>
            </a:r>
            <a:r>
              <a:rPr lang="en-US" dirty="0"/>
              <a:t> a </a:t>
            </a:r>
            <a:r>
              <a:rPr lang="en-US" dirty="0" err="1"/>
              <a:t>algoritmului</a:t>
            </a:r>
            <a:r>
              <a:rPr lang="en-US" dirty="0"/>
              <a:t> </a:t>
            </a:r>
            <a:r>
              <a:rPr lang="en-US" dirty="0" err="1"/>
              <a:t>lui</a:t>
            </a:r>
            <a:r>
              <a:rPr lang="en-US" dirty="0"/>
              <a:t> Shor </a:t>
            </a:r>
            <a:r>
              <a:rPr lang="en-US" dirty="0" err="1"/>
              <a:t>ar</a:t>
            </a:r>
            <a:r>
              <a:rPr lang="en-US" dirty="0"/>
              <a:t> </a:t>
            </a:r>
            <a:r>
              <a:rPr lang="en-US" dirty="0" err="1"/>
              <a:t>putea</a:t>
            </a:r>
            <a:r>
              <a:rPr lang="en-US" dirty="0"/>
              <a:t> </a:t>
            </a:r>
            <a:r>
              <a:rPr lang="en-US" dirty="0" err="1"/>
              <a:t>veni</a:t>
            </a:r>
            <a:r>
              <a:rPr lang="en-US" dirty="0"/>
              <a:t> din </a:t>
            </a:r>
            <a:r>
              <a:rPr lang="en-US" dirty="0" err="1"/>
              <a:t>partea</a:t>
            </a:r>
            <a:r>
              <a:rPr lang="en-US" dirty="0"/>
              <a:t> </a:t>
            </a:r>
            <a:r>
              <a:rPr lang="en-US" dirty="0" err="1"/>
              <a:t>sa</a:t>
            </a:r>
            <a:r>
              <a:rPr lang="en-US" dirty="0"/>
              <a:t> </a:t>
            </a:r>
            <a:r>
              <a:rPr lang="en-US" dirty="0" err="1"/>
              <a:t>clasica</a:t>
            </a:r>
            <a:r>
              <a:rPr lang="en-US" dirty="0"/>
              <a:t>, </a:t>
            </a:r>
            <a:r>
              <a:rPr lang="en-US" dirty="0" err="1"/>
              <a:t>după</a:t>
            </a:r>
            <a:r>
              <a:rPr lang="en-US" dirty="0"/>
              <a:t> </a:t>
            </a:r>
            <a:r>
              <a:rPr lang="en-US" dirty="0" err="1"/>
              <a:t>aflarea</a:t>
            </a:r>
            <a:r>
              <a:rPr lang="en-US" dirty="0"/>
              <a:t> </a:t>
            </a:r>
            <a:r>
              <a:rPr lang="en-US" dirty="0" err="1"/>
              <a:t>lui</a:t>
            </a:r>
            <a:r>
              <a:rPr lang="en-US" dirty="0"/>
              <a:t> r. </a:t>
            </a:r>
            <a:r>
              <a:rPr lang="en-US" dirty="0" err="1"/>
              <a:t>Dacă</a:t>
            </a:r>
            <a:r>
              <a:rPr lang="en-US" dirty="0"/>
              <a:t> s-a </a:t>
            </a:r>
            <a:r>
              <a:rPr lang="en-US" dirty="0" err="1"/>
              <a:t>găsit</a:t>
            </a:r>
            <a:r>
              <a:rPr lang="en-US" dirty="0"/>
              <a:t> un r par, </a:t>
            </a:r>
            <a:r>
              <a:rPr lang="en-US" dirty="0" err="1"/>
              <a:t>ridicarea</a:t>
            </a:r>
            <a:r>
              <a:rPr lang="en-US" dirty="0"/>
              <a:t> la </a:t>
            </a:r>
            <a:r>
              <a:rPr lang="en-US" dirty="0" err="1"/>
              <a:t>putere</a:t>
            </a:r>
            <a:r>
              <a:rPr lang="en-US" dirty="0"/>
              <a:t> a </a:t>
            </a:r>
            <a:r>
              <a:rPr lang="en-US" dirty="0" err="1"/>
              <a:t>lui</a:t>
            </a:r>
            <a:r>
              <a:rPr lang="en-US" dirty="0"/>
              <a:t> a </a:t>
            </a:r>
            <a:r>
              <a:rPr lang="en-US" dirty="0" err="1"/>
              <a:t>și</a:t>
            </a:r>
            <a:r>
              <a:rPr lang="en-US" dirty="0"/>
              <a:t> </a:t>
            </a:r>
            <a:r>
              <a:rPr lang="en-US" dirty="0" err="1"/>
              <a:t>calcului</a:t>
            </a:r>
            <a:r>
              <a:rPr lang="en-US" dirty="0"/>
              <a:t> </a:t>
            </a:r>
            <a:r>
              <a:rPr lang="en-US" dirty="0" err="1"/>
              <a:t>cmmdc-ului</a:t>
            </a:r>
            <a:r>
              <a:rPr lang="en-US" dirty="0"/>
              <a:t> </a:t>
            </a:r>
            <a:r>
              <a:rPr lang="en-US" dirty="0" err="1"/>
              <a:t>pentru</a:t>
            </a:r>
            <a:r>
              <a:rPr lang="en-US" dirty="0"/>
              <a:t> </a:t>
            </a:r>
            <a:r>
              <a:rPr lang="en-US" dirty="0" err="1"/>
              <a:t>numere</a:t>
            </a:r>
            <a:r>
              <a:rPr lang="en-US" dirty="0"/>
              <a:t> </a:t>
            </a:r>
            <a:r>
              <a:rPr lang="en-US" dirty="0" err="1"/>
              <a:t>foarte</a:t>
            </a:r>
            <a:r>
              <a:rPr lang="en-US" dirty="0"/>
              <a:t> </a:t>
            </a:r>
            <a:r>
              <a:rPr lang="en-US" dirty="0" err="1"/>
              <a:t>mari</a:t>
            </a:r>
            <a:r>
              <a:rPr lang="en-US" dirty="0"/>
              <a:t> </a:t>
            </a:r>
            <a:r>
              <a:rPr lang="en-US" dirty="0" err="1"/>
              <a:t>ar</a:t>
            </a:r>
            <a:r>
              <a:rPr lang="en-US" dirty="0"/>
              <a:t> </a:t>
            </a:r>
            <a:r>
              <a:rPr lang="en-US" dirty="0" err="1"/>
              <a:t>putea</a:t>
            </a:r>
            <a:r>
              <a:rPr lang="en-US" dirty="0"/>
              <a:t> fi un mic bottleneck </a:t>
            </a:r>
            <a:r>
              <a:rPr lang="en-US" dirty="0" err="1"/>
              <a:t>pentru</a:t>
            </a:r>
            <a:r>
              <a:rPr lang="en-US" dirty="0"/>
              <a:t> </a:t>
            </a:r>
            <a:r>
              <a:rPr lang="en-US" dirty="0" err="1"/>
              <a:t>algoritm</a:t>
            </a:r>
            <a:r>
              <a:rPr lang="en-US" dirty="0"/>
              <a:t>, </a:t>
            </a:r>
            <a:r>
              <a:rPr lang="en-US" dirty="0" err="1"/>
              <a:t>deși</a:t>
            </a:r>
            <a:r>
              <a:rPr lang="en-US" dirty="0"/>
              <a:t> </a:t>
            </a:r>
            <a:r>
              <a:rPr lang="en-US" dirty="0" err="1"/>
              <a:t>acestă</a:t>
            </a:r>
            <a:r>
              <a:rPr lang="en-US" dirty="0"/>
              <a:t> </a:t>
            </a:r>
            <a:r>
              <a:rPr lang="en-US" dirty="0" err="1"/>
              <a:t>problemă</a:t>
            </a:r>
            <a:r>
              <a:rPr lang="en-US" dirty="0"/>
              <a:t> </a:t>
            </a:r>
            <a:r>
              <a:rPr lang="en-US" dirty="0" err="1"/>
              <a:t>este</a:t>
            </a:r>
            <a:r>
              <a:rPr lang="en-US" dirty="0"/>
              <a:t> </a:t>
            </a:r>
            <a:r>
              <a:rPr lang="en-US" dirty="0" err="1"/>
              <a:t>mult</a:t>
            </a:r>
            <a:r>
              <a:rPr lang="en-US" dirty="0"/>
              <a:t> </a:t>
            </a:r>
            <a:r>
              <a:rPr lang="en-US" dirty="0" err="1"/>
              <a:t>mai</a:t>
            </a:r>
            <a:r>
              <a:rPr lang="en-US" dirty="0"/>
              <a:t> mica </a:t>
            </a:r>
            <a:r>
              <a:rPr lang="en-US" dirty="0" err="1"/>
              <a:t>decât</a:t>
            </a:r>
            <a:r>
              <a:rPr lang="en-US" dirty="0"/>
              <a:t> </a:t>
            </a:r>
            <a:r>
              <a:rPr lang="en-US" dirty="0" err="1"/>
              <a:t>problemele</a:t>
            </a:r>
            <a:r>
              <a:rPr lang="en-US" dirty="0"/>
              <a:t> care vin din </a:t>
            </a:r>
            <a:r>
              <a:rPr lang="en-US" dirty="0" err="1"/>
              <a:t>partea</a:t>
            </a:r>
            <a:r>
              <a:rPr lang="en-US" dirty="0"/>
              <a:t> </a:t>
            </a:r>
            <a:r>
              <a:rPr lang="en-US" dirty="0" err="1"/>
              <a:t>cuantică</a:t>
            </a:r>
            <a:r>
              <a:rPr lang="en-US" dirty="0"/>
              <a:t>.</a:t>
            </a:r>
          </a:p>
          <a:p>
            <a:pPr marL="139700" indent="0">
              <a:lnSpc>
                <a:spcPct val="114999"/>
              </a:lnSpc>
              <a:buNone/>
            </a:pPr>
            <a:endParaRPr lang="en-US" dirty="0"/>
          </a:p>
          <a:p>
            <a:pPr marL="139700" indent="0">
              <a:lnSpc>
                <a:spcPct val="114999"/>
              </a:lnSpc>
              <a:buNone/>
            </a:pPr>
            <a:r>
              <a:rPr lang="en-US" dirty="0"/>
              <a:t> </a:t>
            </a:r>
            <a:r>
              <a:rPr lang="en-US" dirty="0" err="1"/>
              <a:t>În</a:t>
            </a:r>
            <a:r>
              <a:rPr lang="en-US" dirty="0"/>
              <a:t> </a:t>
            </a:r>
            <a:r>
              <a:rPr lang="en-US" dirty="0" err="1"/>
              <a:t>concluzie</a:t>
            </a:r>
            <a:r>
              <a:rPr lang="en-US" dirty="0"/>
              <a:t>, </a:t>
            </a:r>
            <a:r>
              <a:rPr lang="en-US" dirty="0" err="1"/>
              <a:t>deși</a:t>
            </a:r>
            <a:r>
              <a:rPr lang="en-US" dirty="0"/>
              <a:t> </a:t>
            </a:r>
            <a:r>
              <a:rPr lang="en-US" dirty="0" err="1"/>
              <a:t>momentan</a:t>
            </a:r>
            <a:r>
              <a:rPr lang="en-US" dirty="0"/>
              <a:t> </a:t>
            </a:r>
            <a:r>
              <a:rPr lang="en-US" dirty="0" err="1"/>
              <a:t>algoritmul</a:t>
            </a:r>
            <a:r>
              <a:rPr lang="en-US" dirty="0"/>
              <a:t> </a:t>
            </a:r>
            <a:r>
              <a:rPr lang="en-US" dirty="0" err="1"/>
              <a:t>lui</a:t>
            </a:r>
            <a:r>
              <a:rPr lang="en-US" dirty="0"/>
              <a:t> Shor nu </a:t>
            </a:r>
            <a:r>
              <a:rPr lang="en-US" dirty="0" err="1"/>
              <a:t>poate</a:t>
            </a:r>
            <a:r>
              <a:rPr lang="en-US" dirty="0"/>
              <a:t> fi </a:t>
            </a:r>
            <a:r>
              <a:rPr lang="en-US" dirty="0" err="1"/>
              <a:t>folosit</a:t>
            </a:r>
            <a:r>
              <a:rPr lang="en-US" dirty="0"/>
              <a:t> </a:t>
            </a:r>
            <a:r>
              <a:rPr lang="en-US" dirty="0" err="1"/>
              <a:t>decât</a:t>
            </a:r>
            <a:r>
              <a:rPr lang="en-US" dirty="0"/>
              <a:t> </a:t>
            </a:r>
            <a:r>
              <a:rPr lang="en-US" dirty="0" err="1"/>
              <a:t>în</a:t>
            </a:r>
            <a:r>
              <a:rPr lang="en-US" dirty="0"/>
              <a:t> scop </a:t>
            </a:r>
            <a:r>
              <a:rPr lang="en-US" dirty="0" err="1"/>
              <a:t>educațional</a:t>
            </a:r>
            <a:r>
              <a:rPr lang="en-US" dirty="0"/>
              <a:t>, </a:t>
            </a:r>
            <a:r>
              <a:rPr lang="en-US" dirty="0" err="1"/>
              <a:t>acesta</a:t>
            </a:r>
            <a:r>
              <a:rPr lang="en-US" dirty="0"/>
              <a:t> </a:t>
            </a:r>
            <a:r>
              <a:rPr lang="en-US" dirty="0" err="1"/>
              <a:t>este</a:t>
            </a:r>
            <a:r>
              <a:rPr lang="en-US" dirty="0"/>
              <a:t> </a:t>
            </a:r>
            <a:r>
              <a:rPr lang="en-US" dirty="0" err="1"/>
              <a:t>unul</a:t>
            </a:r>
            <a:r>
              <a:rPr lang="en-US" dirty="0"/>
              <a:t> </a:t>
            </a:r>
            <a:r>
              <a:rPr lang="en-US" dirty="0" err="1"/>
              <a:t>dintre</a:t>
            </a:r>
            <a:r>
              <a:rPr lang="en-US" dirty="0"/>
              <a:t> </a:t>
            </a:r>
            <a:r>
              <a:rPr lang="en-US" dirty="0" err="1"/>
              <a:t>cei</a:t>
            </a:r>
            <a:r>
              <a:rPr lang="en-US" dirty="0"/>
              <a:t> </a:t>
            </a:r>
            <a:r>
              <a:rPr lang="en-US" dirty="0" err="1"/>
              <a:t>mai</a:t>
            </a:r>
            <a:r>
              <a:rPr lang="en-US" dirty="0"/>
              <a:t> </a:t>
            </a:r>
            <a:r>
              <a:rPr lang="en-US" dirty="0" err="1"/>
              <a:t>buni</a:t>
            </a:r>
            <a:r>
              <a:rPr lang="en-US" dirty="0"/>
              <a:t> </a:t>
            </a:r>
            <a:r>
              <a:rPr lang="en-US" dirty="0" err="1"/>
              <a:t>algoritmi</a:t>
            </a:r>
            <a:r>
              <a:rPr lang="en-US" dirty="0"/>
              <a:t> de </a:t>
            </a:r>
            <a:r>
              <a:rPr lang="en-US" dirty="0" err="1"/>
              <a:t>factorizare</a:t>
            </a:r>
            <a:r>
              <a:rPr lang="en-US" dirty="0"/>
              <a:t> al </a:t>
            </a:r>
            <a:r>
              <a:rPr lang="en-US" dirty="0" err="1"/>
              <a:t>numerelor</a:t>
            </a:r>
            <a:r>
              <a:rPr lang="en-US" dirty="0"/>
              <a:t> </a:t>
            </a:r>
            <a:r>
              <a:rPr lang="en-US" dirty="0" err="1"/>
              <a:t>foarte</a:t>
            </a:r>
            <a:r>
              <a:rPr lang="en-US" dirty="0"/>
              <a:t> </a:t>
            </a:r>
            <a:r>
              <a:rPr lang="en-US" dirty="0" err="1"/>
              <a:t>mari</a:t>
            </a:r>
            <a:r>
              <a:rPr lang="en-US" dirty="0"/>
              <a:t>, </a:t>
            </a:r>
            <a:r>
              <a:rPr lang="en-US" dirty="0" err="1"/>
              <a:t>în</a:t>
            </a:r>
            <a:r>
              <a:rPr lang="en-US" dirty="0"/>
              <a:t> </a:t>
            </a:r>
            <a:r>
              <a:rPr lang="en-US" dirty="0" err="1"/>
              <a:t>cazul</a:t>
            </a:r>
            <a:r>
              <a:rPr lang="en-US" dirty="0"/>
              <a:t> in care un calculator quantic cu </a:t>
            </a:r>
            <a:r>
              <a:rPr lang="en-US" dirty="0" err="1"/>
              <a:t>suficienți</a:t>
            </a:r>
            <a:r>
              <a:rPr lang="en-US" dirty="0"/>
              <a:t> </a:t>
            </a:r>
            <a:r>
              <a:rPr lang="en-US" dirty="0" err="1"/>
              <a:t>qubiți</a:t>
            </a:r>
            <a:r>
              <a:rPr lang="en-US" dirty="0"/>
              <a:t> </a:t>
            </a:r>
            <a:r>
              <a:rPr lang="en-US" dirty="0" err="1"/>
              <a:t>este</a:t>
            </a:r>
            <a:r>
              <a:rPr lang="en-US" dirty="0"/>
              <a:t> </a:t>
            </a:r>
            <a:r>
              <a:rPr lang="en-US" dirty="0" err="1"/>
              <a:t>disponibil</a:t>
            </a:r>
            <a:r>
              <a:rPr lang="en-US" dirty="0"/>
              <a:t>.</a:t>
            </a:r>
          </a:p>
        </p:txBody>
      </p:sp>
    </p:spTree>
    <p:extLst>
      <p:ext uri="{BB962C8B-B14F-4D97-AF65-F5344CB8AC3E}">
        <p14:creationId xmlns:p14="http://schemas.microsoft.com/office/powerpoint/2010/main" val="214547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Resurse</a:t>
            </a:r>
            <a:endParaRPr dirty="0"/>
          </a:p>
        </p:txBody>
      </p:sp>
      <p:sp>
        <p:nvSpPr>
          <p:cNvPr id="759" name="Google Shape;759;p71"/>
          <p:cNvSpPr txBox="1">
            <a:spLocks noGrp="1"/>
          </p:cNvSpPr>
          <p:nvPr>
            <p:ph type="body" idx="1"/>
          </p:nvPr>
        </p:nvSpPr>
        <p:spPr>
          <a:xfrm>
            <a:off x="720000" y="1781741"/>
            <a:ext cx="7704000" cy="2190184"/>
          </a:xfrm>
          <a:prstGeom prst="rect">
            <a:avLst/>
          </a:prstGeom>
        </p:spPr>
        <p:txBody>
          <a:bodyPr spcFirstLastPara="1" wrap="square" lIns="91425" tIns="91425" rIns="91425" bIns="91425" anchor="t" anchorCtr="0">
            <a:noAutofit/>
          </a:bodyPr>
          <a:lstStyle/>
          <a:p>
            <a:pPr marL="0" indent="0">
              <a:buNone/>
            </a:pPr>
            <a:r>
              <a:rPr lang="en-US" dirty="0" err="1"/>
              <a:t>Resurse</a:t>
            </a:r>
            <a:r>
              <a:rPr lang="en-US" dirty="0"/>
              <a:t> </a:t>
            </a:r>
            <a:r>
              <a:rPr lang="en-US" dirty="0" err="1"/>
              <a:t>folosite</a:t>
            </a:r>
            <a:r>
              <a:rPr lang="en-US" dirty="0"/>
              <a:t> </a:t>
            </a:r>
            <a:r>
              <a:rPr lang="ro-MD" dirty="0"/>
              <a:t>î</a:t>
            </a:r>
            <a:r>
              <a:rPr lang="en-US" dirty="0"/>
              <a:t>n </a:t>
            </a:r>
            <a:r>
              <a:rPr lang="en-US" dirty="0" err="1"/>
              <a:t>realizarea</a:t>
            </a:r>
            <a:r>
              <a:rPr lang="en-US" dirty="0"/>
              <a:t> </a:t>
            </a:r>
            <a:r>
              <a:rPr lang="en-US" dirty="0" err="1"/>
              <a:t>proiectului</a:t>
            </a:r>
            <a:r>
              <a:rPr lang="en-US" dirty="0"/>
              <a:t>:</a:t>
            </a:r>
          </a:p>
          <a:p>
            <a:pPr marL="285750" indent="-285750"/>
            <a:r>
              <a:rPr lang="en-US" dirty="0"/>
              <a:t>Template </a:t>
            </a:r>
            <a:r>
              <a:rPr lang="en-US" dirty="0" err="1"/>
              <a:t>prezentare</a:t>
            </a:r>
            <a:r>
              <a:rPr lang="en-US" dirty="0"/>
              <a:t> </a:t>
            </a:r>
            <a:r>
              <a:rPr lang="en-US" dirty="0" err="1"/>
              <a:t>powerpoint</a:t>
            </a:r>
            <a:r>
              <a:rPr lang="en-US" dirty="0"/>
              <a:t>: </a:t>
            </a:r>
            <a:r>
              <a:rPr lang="en-US" dirty="0">
                <a:hlinkClick r:id="rId3"/>
              </a:rPr>
              <a:t>https://slidesgo.com/theme/quantum-computing-major-for-college</a:t>
            </a:r>
            <a:endParaRPr lang="en-US" dirty="0"/>
          </a:p>
          <a:p>
            <a:pPr marL="285750" indent="-285750"/>
            <a:r>
              <a:rPr lang="en-US" dirty="0"/>
              <a:t>Imagine qubit: </a:t>
            </a:r>
            <a:r>
              <a:rPr lang="en-US" dirty="0">
                <a:hlinkClick r:id="rId4"/>
              </a:rPr>
              <a:t>https://www.quantum-inspire.com/kbase/qubit-basis-states/</a:t>
            </a:r>
            <a:endParaRPr lang="ro-RO" dirty="0"/>
          </a:p>
          <a:p>
            <a:pPr marL="285750" indent="-285750"/>
            <a:r>
              <a:rPr lang="en-US" i="0" dirty="0">
                <a:solidFill>
                  <a:schemeClr val="tx1"/>
                </a:solidFill>
                <a:effectLst/>
                <a:latin typeface="Assistant" pitchFamily="2" charset="-79"/>
                <a:cs typeface="Assistant" pitchFamily="2" charset="-79"/>
              </a:rPr>
              <a:t>Imagine bit/</a:t>
            </a:r>
            <a:r>
              <a:rPr lang="en-US" dirty="0">
                <a:solidFill>
                  <a:schemeClr val="tx1"/>
                </a:solidFill>
                <a:latin typeface="Assistant" pitchFamily="2" charset="-79"/>
                <a:cs typeface="Assistant" pitchFamily="2" charset="-79"/>
              </a:rPr>
              <a:t>qubit: </a:t>
            </a:r>
            <a:r>
              <a:rPr lang="en-US" dirty="0">
                <a:solidFill>
                  <a:schemeClr val="tx1"/>
                </a:solidFill>
                <a:latin typeface="Assistant" pitchFamily="2" charset="-79"/>
                <a:cs typeface="Assistant" pitchFamily="2" charset="-79"/>
                <a:hlinkClick r:id="rId5"/>
              </a:rPr>
              <a:t>https://medium.com/@adubey40/classical-bit-vs-qubit-fa6c6c06e8f</a:t>
            </a:r>
            <a:endParaRPr lang="ro-RO" dirty="0">
              <a:solidFill>
                <a:schemeClr val="tx1"/>
              </a:solidFill>
              <a:latin typeface="Assistant" pitchFamily="2" charset="-79"/>
              <a:cs typeface="Assistant" pitchFamily="2" charset="-79"/>
            </a:endParaRPr>
          </a:p>
          <a:p>
            <a:pPr marL="285750" indent="-285750"/>
            <a:r>
              <a:rPr lang="en-US" i="0" dirty="0" err="1">
                <a:solidFill>
                  <a:schemeClr val="tx1"/>
                </a:solidFill>
                <a:effectLst/>
                <a:latin typeface="Assistant" pitchFamily="2" charset="-79"/>
                <a:cs typeface="Assistant" pitchFamily="2" charset="-79"/>
              </a:rPr>
              <a:t>Imagini</a:t>
            </a:r>
            <a:r>
              <a:rPr lang="en-US" i="0" dirty="0">
                <a:solidFill>
                  <a:schemeClr val="tx1"/>
                </a:solidFill>
                <a:effectLst/>
                <a:latin typeface="Assistant" pitchFamily="2" charset="-79"/>
                <a:cs typeface="Assistant" pitchFamily="2" charset="-79"/>
              </a:rPr>
              <a:t> slide 7 </a:t>
            </a:r>
            <a:r>
              <a:rPr lang="ro-RO" dirty="0">
                <a:solidFill>
                  <a:schemeClr val="tx1"/>
                </a:solidFill>
                <a:latin typeface="Assistant" pitchFamily="2" charset="-79"/>
                <a:cs typeface="Assistant" pitchFamily="2" charset="-79"/>
              </a:rPr>
              <a:t>ș</a:t>
            </a:r>
            <a:r>
              <a:rPr lang="en-US" i="0" dirty="0" err="1">
                <a:solidFill>
                  <a:schemeClr val="tx1"/>
                </a:solidFill>
                <a:effectLst/>
                <a:latin typeface="Assistant" pitchFamily="2" charset="-79"/>
                <a:cs typeface="Assistant" pitchFamily="2" charset="-79"/>
              </a:rPr>
              <a:t>i</a:t>
            </a:r>
            <a:r>
              <a:rPr lang="en-US" dirty="0">
                <a:solidFill>
                  <a:schemeClr val="tx1"/>
                </a:solidFill>
                <a:latin typeface="Assistant" pitchFamily="2" charset="-79"/>
                <a:cs typeface="Assistant" pitchFamily="2" charset="-79"/>
              </a:rPr>
              <a:t> 8: </a:t>
            </a:r>
            <a:r>
              <a:rPr lang="en-US" dirty="0">
                <a:solidFill>
                  <a:schemeClr val="tx1"/>
                </a:solidFill>
                <a:latin typeface="Assistant" pitchFamily="2" charset="-79"/>
                <a:cs typeface="Assistant" pitchFamily="2" charset="-79"/>
                <a:hlinkClick r:id="rId6"/>
              </a:rPr>
              <a:t>https://www.youtube.com/watch?v=lvTqbM5Dq4Q&amp;t=830s</a:t>
            </a:r>
            <a:endParaRPr lang="ro-RO" dirty="0">
              <a:solidFill>
                <a:schemeClr val="tx1"/>
              </a:solidFill>
              <a:latin typeface="Assistant" pitchFamily="2" charset="-79"/>
              <a:cs typeface="Assistant" pitchFamily="2" charset="-79"/>
            </a:endParaRPr>
          </a:p>
          <a:p>
            <a:pPr marL="285750" indent="-285750"/>
            <a:r>
              <a:rPr lang="en-US" i="0" dirty="0">
                <a:solidFill>
                  <a:schemeClr val="tx1"/>
                </a:solidFill>
                <a:effectLst/>
                <a:latin typeface="Assistant" pitchFamily="2" charset="-79"/>
                <a:cs typeface="Assistant" pitchFamily="2" charset="-79"/>
              </a:rPr>
              <a:t>Imagine </a:t>
            </a:r>
            <a:r>
              <a:rPr lang="en-US" dirty="0">
                <a:solidFill>
                  <a:schemeClr val="tx1"/>
                </a:solidFill>
                <a:latin typeface="Assistant" pitchFamily="2" charset="-79"/>
                <a:cs typeface="Assistant" pitchFamily="2" charset="-79"/>
              </a:rPr>
              <a:t>Shor’s Algorithm:</a:t>
            </a:r>
            <a:r>
              <a:rPr lang="ro-RO" dirty="0">
                <a:solidFill>
                  <a:schemeClr val="tx1"/>
                </a:solidFill>
                <a:latin typeface="Assistant" pitchFamily="2" charset="-79"/>
                <a:cs typeface="Assistant" pitchFamily="2" charset="-79"/>
              </a:rPr>
              <a:t> </a:t>
            </a:r>
            <a:r>
              <a:rPr lang="en-US" dirty="0">
                <a:solidFill>
                  <a:schemeClr val="tx1"/>
                </a:solidFill>
                <a:latin typeface="Assistant" pitchFamily="2" charset="-79"/>
                <a:cs typeface="Assistant" pitchFamily="2" charset="-79"/>
                <a:hlinkClick r:id="rId7"/>
              </a:rPr>
              <a:t>https://medium.com/@sanchit.madane.2003/shors-algorithm-bf431cac2f24</a:t>
            </a:r>
            <a:endParaRPr lang="en-US" dirty="0"/>
          </a:p>
        </p:txBody>
      </p:sp>
    </p:spTree>
    <p:extLst>
      <p:ext uri="{BB962C8B-B14F-4D97-AF65-F5344CB8AC3E}">
        <p14:creationId xmlns:p14="http://schemas.microsoft.com/office/powerpoint/2010/main" val="4100631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Resurse</a:t>
            </a:r>
            <a:endParaRPr dirty="0"/>
          </a:p>
        </p:txBody>
      </p:sp>
      <p:sp>
        <p:nvSpPr>
          <p:cNvPr id="759" name="Google Shape;759;p71"/>
          <p:cNvSpPr txBox="1">
            <a:spLocks noGrp="1"/>
          </p:cNvSpPr>
          <p:nvPr>
            <p:ph type="body" idx="1"/>
          </p:nvPr>
        </p:nvSpPr>
        <p:spPr>
          <a:xfrm>
            <a:off x="720000" y="1017724"/>
            <a:ext cx="7704000" cy="3968613"/>
          </a:xfrm>
          <a:prstGeom prst="rect">
            <a:avLst/>
          </a:prstGeom>
        </p:spPr>
        <p:txBody>
          <a:bodyPr spcFirstLastPara="1" wrap="square" lIns="91425" tIns="91425" rIns="91425" bIns="91425" anchor="t" anchorCtr="0">
            <a:noAutofit/>
          </a:bodyPr>
          <a:lstStyle/>
          <a:p>
            <a:pPr marL="0" indent="0">
              <a:buNone/>
            </a:pPr>
            <a:r>
              <a:rPr lang="en-US" sz="1300" dirty="0" err="1"/>
              <a:t>Resurse</a:t>
            </a:r>
            <a:r>
              <a:rPr lang="en-US" sz="1300" dirty="0"/>
              <a:t> cu </a:t>
            </a:r>
            <a:r>
              <a:rPr lang="en-US" sz="1300" dirty="0" err="1"/>
              <a:t>rol</a:t>
            </a:r>
            <a:r>
              <a:rPr lang="en-US" sz="1300" dirty="0"/>
              <a:t> de </a:t>
            </a:r>
            <a:r>
              <a:rPr lang="en-US" sz="1300" dirty="0" err="1"/>
              <a:t>documenta</a:t>
            </a:r>
            <a:r>
              <a:rPr lang="ro-MD" sz="1300" dirty="0"/>
              <a:t>ț</a:t>
            </a:r>
            <a:r>
              <a:rPr lang="en-US" sz="1300" dirty="0" err="1"/>
              <a:t>ie</a:t>
            </a:r>
            <a:r>
              <a:rPr lang="en-US" sz="1300" dirty="0"/>
              <a:t>:</a:t>
            </a:r>
          </a:p>
          <a:p>
            <a:pPr marL="285750" indent="-285750"/>
            <a:r>
              <a:rPr lang="en-US" sz="1300" dirty="0">
                <a:hlinkClick r:id="rId3"/>
              </a:rPr>
              <a:t>https://en.wikipedia.org/wiki/Quantum_computing</a:t>
            </a:r>
            <a:endParaRPr lang="en-US" sz="1300" dirty="0"/>
          </a:p>
          <a:p>
            <a:pPr marL="285750" indent="-285750"/>
            <a:r>
              <a:rPr lang="en-US" sz="1300" dirty="0">
                <a:hlinkClick r:id="rId4"/>
              </a:rPr>
              <a:t>https://aws.amazon.com/what-is/quantum-computing/</a:t>
            </a:r>
            <a:endParaRPr lang="ro-RO" sz="1300" dirty="0"/>
          </a:p>
          <a:p>
            <a:pPr marL="285750" indent="-285750"/>
            <a:r>
              <a:rPr lang="en-US" sz="1300" dirty="0">
                <a:hlinkClick r:id="rId5"/>
              </a:rPr>
              <a:t>https://atelier.net/insights/quantum-conundrum-challenges-quantum-computing</a:t>
            </a:r>
            <a:endParaRPr lang="ro-RO" sz="1300" dirty="0"/>
          </a:p>
          <a:p>
            <a:pPr marL="285750" indent="-285750"/>
            <a:r>
              <a:rPr lang="en-US" sz="1300" dirty="0">
                <a:hlinkClick r:id="rId6"/>
              </a:rPr>
              <a:t>https://quantumcomputinguk.org/tutorials/quantum-error-correction-shor-code-in-qiskit</a:t>
            </a:r>
            <a:endParaRPr lang="ro-RO" sz="1300" dirty="0"/>
          </a:p>
          <a:p>
            <a:pPr marL="285750" indent="-285750"/>
            <a:r>
              <a:rPr lang="en-US" sz="1300" dirty="0">
                <a:hlinkClick r:id="rId7"/>
              </a:rPr>
              <a:t>https://en.wikipedia.org/wiki/Key_size#:~:text=Asymmetric%20algorithm%20key%20lengths,-The%20effectiveness%20of&amp;text=The%20most%20common%20methods%20are,minimum%20since%20at%20least%202002</a:t>
            </a:r>
            <a:r>
              <a:rPr lang="en-US" sz="1300" dirty="0"/>
              <a:t>.</a:t>
            </a:r>
            <a:endParaRPr lang="ro-RO" sz="1300" dirty="0"/>
          </a:p>
          <a:p>
            <a:pPr marL="285750" indent="-285750"/>
            <a:r>
              <a:rPr lang="en-US" sz="1300" dirty="0">
                <a:hlinkClick r:id="rId8"/>
              </a:rPr>
              <a:t>https://physicsworld.com/a/quantum-processor-integrates-48-logical-qubits/</a:t>
            </a:r>
            <a:endParaRPr lang="ro-RO" sz="1300" dirty="0"/>
          </a:p>
          <a:p>
            <a:pPr marL="285750" indent="-285750"/>
            <a:r>
              <a:rPr lang="en-US" sz="1300" dirty="0">
                <a:solidFill>
                  <a:schemeClr val="tx1"/>
                </a:solidFill>
                <a:latin typeface="Assistant" pitchFamily="2" charset="-79"/>
                <a:cs typeface="Assistant" pitchFamily="2" charset="-79"/>
                <a:hlinkClick r:id="rId9"/>
              </a:rPr>
              <a:t>https://en.wikipedia.org/wiki/Shor%27s_algorithm</a:t>
            </a:r>
            <a:endParaRPr lang="ro-RO" sz="1300" dirty="0">
              <a:solidFill>
                <a:schemeClr val="tx1"/>
              </a:solidFill>
              <a:latin typeface="Assistant" pitchFamily="2" charset="-79"/>
              <a:cs typeface="Assistant" pitchFamily="2" charset="-79"/>
            </a:endParaRPr>
          </a:p>
          <a:p>
            <a:pPr marL="285750" indent="-285750"/>
            <a:r>
              <a:rPr lang="en-US" sz="1300" dirty="0">
                <a:solidFill>
                  <a:schemeClr val="tx1"/>
                </a:solidFill>
                <a:latin typeface="Assistant" pitchFamily="2" charset="-79"/>
                <a:cs typeface="Assistant" pitchFamily="2" charset="-79"/>
                <a:hlinkClick r:id="rId10"/>
              </a:rPr>
              <a:t>https://www.geeksforgeeks.org/shors-factorization-algorithm</a:t>
            </a:r>
            <a:endParaRPr lang="ro-RO" sz="1300" dirty="0">
              <a:solidFill>
                <a:schemeClr val="tx1"/>
              </a:solidFill>
              <a:latin typeface="Assistant" pitchFamily="2" charset="-79"/>
              <a:cs typeface="Assistant" pitchFamily="2" charset="-79"/>
            </a:endParaRPr>
          </a:p>
          <a:p>
            <a:pPr marL="285750" indent="-285750"/>
            <a:r>
              <a:rPr lang="en-US" sz="1300" dirty="0">
                <a:solidFill>
                  <a:schemeClr val="tx1"/>
                </a:solidFill>
                <a:latin typeface="Assistant" pitchFamily="2" charset="-79"/>
                <a:cs typeface="Assistant" pitchFamily="2" charset="-79"/>
                <a:hlinkClick r:id="rId11"/>
              </a:rPr>
              <a:t>https://www.classiq.io/insights/shors-algorithm-explained</a:t>
            </a:r>
            <a:endParaRPr lang="ro-RO" sz="1300" dirty="0">
              <a:solidFill>
                <a:schemeClr val="tx1"/>
              </a:solidFill>
              <a:latin typeface="Assistant" pitchFamily="2" charset="-79"/>
              <a:cs typeface="Assistant" pitchFamily="2" charset="-79"/>
            </a:endParaRPr>
          </a:p>
          <a:p>
            <a:pPr marL="285750" indent="-285750"/>
            <a:r>
              <a:rPr lang="en-US" sz="1300" dirty="0">
                <a:solidFill>
                  <a:schemeClr val="tx1"/>
                </a:solidFill>
                <a:latin typeface="Assistant" pitchFamily="2" charset="-79"/>
                <a:cs typeface="Assistant" pitchFamily="2" charset="-79"/>
                <a:hlinkClick r:id="rId12"/>
              </a:rPr>
              <a:t>https://github.com/Qiskit/textbook/blob/main/notebooks/ch-algorithms/shor.ipynb</a:t>
            </a:r>
            <a:endParaRPr lang="ro-RO" sz="1300" dirty="0">
              <a:solidFill>
                <a:schemeClr val="tx1"/>
              </a:solidFill>
              <a:latin typeface="Assistant" pitchFamily="2" charset="-79"/>
              <a:cs typeface="Assistant" pitchFamily="2" charset="-79"/>
            </a:endParaRPr>
          </a:p>
          <a:p>
            <a:pPr marL="285750" indent="-285750"/>
            <a:r>
              <a:rPr lang="en-US" sz="1300" dirty="0">
                <a:solidFill>
                  <a:schemeClr val="tx1"/>
                </a:solidFill>
                <a:hlinkClick r:id="rId13"/>
              </a:rPr>
              <a:t>https://www.sciencedirect.com/topics/mathematics/factorization-problem</a:t>
            </a:r>
            <a:endParaRPr lang="ro-RO" sz="1300" dirty="0">
              <a:solidFill>
                <a:schemeClr val="tx1"/>
              </a:solidFill>
            </a:endParaRPr>
          </a:p>
          <a:p>
            <a:pPr marL="285750" indent="-285750"/>
            <a:r>
              <a:rPr lang="en-US" sz="1300" dirty="0">
                <a:solidFill>
                  <a:schemeClr val="tx1"/>
                </a:solidFill>
                <a:hlinkClick r:id="rId14"/>
              </a:rPr>
              <a:t>https://www.veritas.com/information-center/rsa-encryption</a:t>
            </a:r>
            <a:endParaRPr lang="ro-RO" sz="1300" dirty="0">
              <a:solidFill>
                <a:schemeClr val="tx1"/>
              </a:solidFill>
            </a:endParaRPr>
          </a:p>
          <a:p>
            <a:pPr marL="285750" indent="-285750"/>
            <a:r>
              <a:rPr lang="en-US" sz="1300" dirty="0">
                <a:solidFill>
                  <a:schemeClr val="tx1"/>
                </a:solidFill>
                <a:hlinkClick r:id="rId15">
                  <a:extLst>
                    <a:ext uri="{A12FA001-AC4F-418D-AE19-62706E023703}">
                      <ahyp:hlinkClr xmlns:ahyp="http://schemas.microsoft.com/office/drawing/2018/hyperlinkcolor" val="tx"/>
                    </a:ext>
                  </a:extLst>
                </a:hlinkClick>
              </a:rPr>
              <a:t>https://en.wikipedia.org/wiki/Integer_factorization</a:t>
            </a:r>
            <a:endParaRPr lang="ro-RO" sz="1300" dirty="0">
              <a:solidFill>
                <a:schemeClr val="tx1"/>
              </a:solidFill>
            </a:endParaRPr>
          </a:p>
          <a:p>
            <a:pPr marL="285750" indent="-285750"/>
            <a:r>
              <a:rPr lang="en-US" sz="1300" dirty="0">
                <a:solidFill>
                  <a:schemeClr val="tx1"/>
                </a:solidFill>
                <a:hlinkClick r:id="rId16">
                  <a:extLst>
                    <a:ext uri="{A12FA001-AC4F-418D-AE19-62706E023703}">
                      <ahyp:hlinkClr xmlns:ahyp="http://schemas.microsoft.com/office/drawing/2018/hyperlinkcolor" val="tx"/>
                    </a:ext>
                  </a:extLst>
                </a:hlinkClick>
              </a:rPr>
              <a:t>https://en.wikipedia.org/wiki/Factorization</a:t>
            </a:r>
            <a:endParaRPr lang="en-US" sz="1300" dirty="0">
              <a:solidFill>
                <a:schemeClr val="tx1"/>
              </a:solidFill>
              <a:hlinkClick r:id="rId16"/>
            </a:endParaRPr>
          </a:p>
          <a:p>
            <a:pPr marL="285750" indent="-285750"/>
            <a:endParaRPr lang="en-US" sz="1300" dirty="0">
              <a:solidFill>
                <a:schemeClr val="tx1"/>
              </a:solidFill>
              <a:latin typeface="Assistant" pitchFamily="2" charset="-79"/>
              <a:cs typeface="Assistant" pitchFamily="2" charset="-79"/>
            </a:endParaRPr>
          </a:p>
          <a:p>
            <a:pPr marL="285750" indent="-285750"/>
            <a:endParaRPr lang="en-US" sz="1300" dirty="0"/>
          </a:p>
          <a:p>
            <a:pPr marL="285750" indent="-285750"/>
            <a:endParaRPr sz="1300" dirty="0"/>
          </a:p>
        </p:txBody>
      </p:sp>
    </p:spTree>
    <p:extLst>
      <p:ext uri="{BB962C8B-B14F-4D97-AF65-F5344CB8AC3E}">
        <p14:creationId xmlns:p14="http://schemas.microsoft.com/office/powerpoint/2010/main" val="4061937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1102425" y="2119738"/>
            <a:ext cx="3928500" cy="144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ro-MD" dirty="0"/>
              <a:t>Introducere în calculul cuantic</a:t>
            </a:r>
            <a:endParaRPr dirty="0"/>
          </a:p>
        </p:txBody>
      </p:sp>
      <p:sp>
        <p:nvSpPr>
          <p:cNvPr id="263" name="Google Shape;263;p39"/>
          <p:cNvSpPr txBox="1">
            <a:spLocks noGrp="1"/>
          </p:cNvSpPr>
          <p:nvPr>
            <p:ph type="title" idx="2"/>
          </p:nvPr>
        </p:nvSpPr>
        <p:spPr>
          <a:xfrm>
            <a:off x="2240625" y="1280038"/>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extLst>
      <p:ext uri="{BB962C8B-B14F-4D97-AF65-F5344CB8AC3E}">
        <p14:creationId xmlns:p14="http://schemas.microsoft.com/office/powerpoint/2010/main" val="1938675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MD" u="sng" dirty="0"/>
              <a:t>Calculul Cuantic</a:t>
            </a:r>
            <a:endParaRPr u="sng" dirty="0"/>
          </a:p>
        </p:txBody>
      </p:sp>
      <p:sp>
        <p:nvSpPr>
          <p:cNvPr id="270" name="Google Shape;270;p40"/>
          <p:cNvSpPr txBox="1">
            <a:spLocks noGrp="1"/>
          </p:cNvSpPr>
          <p:nvPr>
            <p:ph type="subTitle" idx="1"/>
          </p:nvPr>
        </p:nvSpPr>
        <p:spPr>
          <a:xfrm>
            <a:off x="1905300" y="3098313"/>
            <a:ext cx="5333400" cy="132366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MD" dirty="0"/>
              <a:t>Datorită proprietăților mecanicii cuantice, calculatoarele cuantice au o performanță superioară celor clasice în abordarea anumitor probleme extrem de costisitoare computațional, precum factorizarea numerelor mari, machine </a:t>
            </a:r>
            <a:r>
              <a:rPr lang="ro-MD"/>
              <a:t>learning și </a:t>
            </a:r>
            <a:r>
              <a:rPr lang="ro-MD" dirty="0"/>
              <a:t>AI, probleme de optimizare, simularea sistemelor fizice, etc.</a:t>
            </a:r>
            <a:endParaRPr dirty="0"/>
          </a:p>
        </p:txBody>
      </p:sp>
      <p:sp>
        <p:nvSpPr>
          <p:cNvPr id="271" name="Google Shape;271;p40"/>
          <p:cNvSpPr txBox="1">
            <a:spLocks noGrp="1"/>
          </p:cNvSpPr>
          <p:nvPr>
            <p:ph type="subTitle" idx="2"/>
          </p:nvPr>
        </p:nvSpPr>
        <p:spPr>
          <a:xfrm>
            <a:off x="1905300" y="1624684"/>
            <a:ext cx="5333400" cy="118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ro-MD" dirty="0"/>
              <a:t>Calculul cuantic (Quantum computing) este un domeniu inter-disciplinar care îmbină cunoștințe din fizică, informatică și matematică cu mecanica cuantică pentru a rezolva probleme complexe mult mai rapid decât pot calculatoarele clasice.</a:t>
            </a:r>
            <a:endParaRPr dirty="0"/>
          </a:p>
        </p:txBody>
      </p:sp>
    </p:spTree>
    <p:extLst>
      <p:ext uri="{BB962C8B-B14F-4D97-AF65-F5344CB8AC3E}">
        <p14:creationId xmlns:p14="http://schemas.microsoft.com/office/powerpoint/2010/main" val="3014166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49"/>
          <p:cNvSpPr txBox="1">
            <a:spLocks noGrp="1"/>
          </p:cNvSpPr>
          <p:nvPr>
            <p:ph type="title"/>
          </p:nvPr>
        </p:nvSpPr>
        <p:spPr>
          <a:xfrm>
            <a:off x="189631" y="100011"/>
            <a:ext cx="8764738" cy="68296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o-MD" sz="3200" u="sng" dirty="0"/>
              <a:t>Ce face calculatoarele cuantice să fie speciale?</a:t>
            </a:r>
            <a:endParaRPr sz="3200" u="sng" dirty="0"/>
          </a:p>
        </p:txBody>
      </p:sp>
      <p:sp>
        <p:nvSpPr>
          <p:cNvPr id="351" name="Google Shape;351;p49"/>
          <p:cNvSpPr txBox="1">
            <a:spLocks noGrp="1"/>
          </p:cNvSpPr>
          <p:nvPr>
            <p:ph type="subTitle" idx="1"/>
          </p:nvPr>
        </p:nvSpPr>
        <p:spPr>
          <a:xfrm>
            <a:off x="290514" y="782972"/>
            <a:ext cx="4398279" cy="40037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MD" dirty="0"/>
              <a:t>	Calculatoarele cuantice diferă de cele obișnuite atât la nivel de hardware folosit, cât și la nivel de software.</a:t>
            </a:r>
          </a:p>
          <a:p>
            <a:pPr marL="0" lvl="0" indent="0" algn="l" rtl="0">
              <a:spcBef>
                <a:spcPts val="0"/>
              </a:spcBef>
              <a:spcAft>
                <a:spcPts val="0"/>
              </a:spcAft>
              <a:buNone/>
            </a:pPr>
            <a:r>
              <a:rPr lang="ro-MD" dirty="0"/>
              <a:t>	Cea mai interesantă componentă hardware a unui calculator cuantic este reprezentată de qubit (quantum bit). Este analogul cuantic al bitului clasic. Diferența constă în faptul că, în timp ce bitul are o valoare fixă egală cu 0 sau 1, valoarea qubitului se află într-o superpoziție </a:t>
            </a:r>
            <a:r>
              <a:rPr lang="en-US" dirty="0"/>
              <a:t>a </a:t>
            </a:r>
            <a:r>
              <a:rPr lang="ro-MD" dirty="0"/>
              <a:t>valorilor 0 și 1.</a:t>
            </a:r>
          </a:p>
          <a:p>
            <a:pPr marL="0" lvl="0" indent="0" algn="l" rtl="0">
              <a:spcBef>
                <a:spcPts val="0"/>
              </a:spcBef>
              <a:spcAft>
                <a:spcPts val="0"/>
              </a:spcAft>
              <a:buNone/>
            </a:pPr>
            <a:r>
              <a:rPr lang="ro-MD" dirty="0"/>
              <a:t>	</a:t>
            </a:r>
            <a:r>
              <a:rPr lang="en-US" dirty="0"/>
              <a:t>Din </a:t>
            </a:r>
            <a:r>
              <a:rPr lang="en-US" dirty="0" err="1"/>
              <a:t>nou</a:t>
            </a:r>
            <a:r>
              <a:rPr lang="en-US" dirty="0"/>
              <a:t>, </a:t>
            </a:r>
            <a:r>
              <a:rPr lang="ro-MD" dirty="0"/>
              <a:t>calculatoarele cuantice preiau un aspect al calculatoarelor obișnuite și introduc varianta lor cuantică. La nivel de software, se introduc circuite cuantice formate din porți cuantice, precum circuitele</a:t>
            </a:r>
            <a:r>
              <a:rPr lang="en-US" dirty="0"/>
              <a:t>: Quantum Teleportation, Deutsch-</a:t>
            </a:r>
            <a:r>
              <a:rPr lang="en-US" dirty="0" err="1"/>
              <a:t>Jozsa</a:t>
            </a:r>
            <a:r>
              <a:rPr lang="en-US" dirty="0"/>
              <a:t> Algorithm, Quantum Fourier Transformation, etc.</a:t>
            </a:r>
            <a:r>
              <a:rPr lang="ro-MD" dirty="0">
                <a:solidFill>
                  <a:schemeClr val="bg1"/>
                </a:solidFill>
              </a:rPr>
              <a:t>,</a:t>
            </a:r>
            <a:r>
              <a:rPr lang="ro-MD" dirty="0"/>
              <a:t> și porțile</a:t>
            </a:r>
            <a:r>
              <a:rPr lang="en-US" dirty="0"/>
              <a:t>: Pauli-X, Pauli-Y, Pauli-Z, CNOT, Hadamard.</a:t>
            </a:r>
            <a:endParaRPr dirty="0"/>
          </a:p>
        </p:txBody>
      </p:sp>
      <p:pic>
        <p:nvPicPr>
          <p:cNvPr id="1028" name="Picture 4" descr="Qubit basis states">
            <a:extLst>
              <a:ext uri="{FF2B5EF4-FFF2-40B4-BE49-F238E27FC236}">
                <a16:creationId xmlns:a16="http://schemas.microsoft.com/office/drawing/2014/main" id="{D20D26F2-9430-AF82-B02E-4E219A756C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205" y="1211079"/>
            <a:ext cx="3774281" cy="33499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a:spLocks noGrp="1"/>
          </p:cNvSpPr>
          <p:nvPr>
            <p:ph type="title"/>
          </p:nvPr>
        </p:nvSpPr>
        <p:spPr>
          <a:xfrm>
            <a:off x="0" y="152132"/>
            <a:ext cx="914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ro-MD" sz="3200" u="sng" dirty="0"/>
              <a:t>Qubitul – magia din spatele calculatorului cuantic</a:t>
            </a:r>
            <a:endParaRPr sz="3200" u="sng" dirty="0"/>
          </a:p>
        </p:txBody>
      </p:sp>
      <p:sp>
        <p:nvSpPr>
          <p:cNvPr id="277" name="Google Shape;277;p41"/>
          <p:cNvSpPr txBox="1">
            <a:spLocks noGrp="1"/>
          </p:cNvSpPr>
          <p:nvPr>
            <p:ph type="subTitle" idx="1"/>
          </p:nvPr>
        </p:nvSpPr>
        <p:spPr>
          <a:xfrm>
            <a:off x="277200" y="921542"/>
            <a:ext cx="8288156" cy="41576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	Puterea calculatoarelor cuantice se afl</a:t>
            </a:r>
            <a:r>
              <a:rPr lang="ro-MD" dirty="0"/>
              <a:t>ă tocmai în modul lor unic de a reprezenta informația. Qubitul, după cum am menționat, se află într-o superpoziție a valorilor 0 și 1, însă aceasta nu este singura sa proprietate relevantă. Qubitul este un sistem cuantic, iar acest fapt îi oferă proprietățile care fac calculatoarele cuantice atât de eficiente. Aceste proprietăți sunt</a:t>
            </a:r>
            <a:r>
              <a:rPr lang="en-US" dirty="0"/>
              <a:t>:</a:t>
            </a:r>
          </a:p>
          <a:p>
            <a:pPr marL="285750" indent="-285750">
              <a:buSzPts val="1100"/>
            </a:pPr>
            <a:r>
              <a:rPr lang="en-US" dirty="0" err="1"/>
              <a:t>Superpozi</a:t>
            </a:r>
            <a:r>
              <a:rPr lang="ro-MD" dirty="0"/>
              <a:t>ția (Superposition) = Proprietatea de a se afla într-o combinație de stări simultan.</a:t>
            </a:r>
            <a:r>
              <a:rPr lang="en-US" dirty="0"/>
              <a:t> </a:t>
            </a:r>
            <a:r>
              <a:rPr lang="en-US" dirty="0" err="1"/>
              <a:t>Datorit</a:t>
            </a:r>
            <a:r>
              <a:rPr lang="ro-MD" dirty="0"/>
              <a:t>ă superpoziției, algoritmii cuantici pot manipula mai multe posibilități simultan.</a:t>
            </a:r>
          </a:p>
          <a:p>
            <a:pPr marL="285750" indent="-285750">
              <a:buSzPts val="1100"/>
            </a:pPr>
            <a:r>
              <a:rPr lang="en-US" dirty="0" err="1"/>
              <a:t>Inseparabilitatea</a:t>
            </a:r>
            <a:r>
              <a:rPr lang="en-US" dirty="0"/>
              <a:t> </a:t>
            </a:r>
            <a:r>
              <a:rPr lang="en-US" dirty="0" err="1"/>
              <a:t>cuantic</a:t>
            </a:r>
            <a:r>
              <a:rPr lang="ro-MD" dirty="0"/>
              <a:t>ă (Quantum entanglement) = Fenomenul prin care doi sau mai mulți qubits devin corelați. Această corelație ne permite sa obținem informații despre mai mulți qubits, observând doar unul dintre aceștia, și sa modificăm mai mulți qubits prin modificarea unuia singur din corelație. Această proprietate este fundamentală în corectarea erorilor și în alte procese precum teleportarea cuantică. </a:t>
            </a:r>
          </a:p>
          <a:p>
            <a:pPr marL="0" indent="0">
              <a:buSzPts val="1100"/>
              <a:buNone/>
            </a:pPr>
            <a:r>
              <a:rPr lang="ro-MD" dirty="0"/>
              <a:t>	</a:t>
            </a:r>
          </a:p>
          <a:p>
            <a:pPr marL="0" indent="0">
              <a:buSzPts val="1100"/>
              <a:buNone/>
            </a:pPr>
            <a:r>
              <a:rPr lang="ro-MD" dirty="0"/>
              <a:t>	În plus, menționăm o proprietate manifestată de qubits care reprezintă una dintre principalele provocări ale calculului cuantic</a:t>
            </a:r>
            <a:r>
              <a:rPr lang="en-US" dirty="0"/>
              <a:t>:</a:t>
            </a:r>
            <a:endParaRPr lang="ro-MD" dirty="0"/>
          </a:p>
          <a:p>
            <a:pPr marL="285750" indent="-285750">
              <a:buSzPts val="1100"/>
            </a:pPr>
            <a:r>
              <a:rPr lang="ro-MD" dirty="0"/>
              <a:t>Decoerența cuantică (Quantum decoherence) =  Pierderea proprietăților cuantice prin interacțiunea cu mediul extern.</a:t>
            </a:r>
            <a:endParaRPr lang="en-US" dirty="0"/>
          </a:p>
          <a:p>
            <a:pPr marL="0" indent="0">
              <a:buSzPts val="1100"/>
              <a:buNone/>
            </a:pPr>
            <a:endParaRPr lang="en-US" dirty="0"/>
          </a:p>
          <a:p>
            <a:pPr marL="742950" lvl="1" indent="-285750">
              <a:buSzPts val="1100"/>
            </a:pPr>
            <a:endParaRPr dirty="0"/>
          </a:p>
        </p:txBody>
      </p:sp>
    </p:spTree>
    <p:extLst>
      <p:ext uri="{BB962C8B-B14F-4D97-AF65-F5344CB8AC3E}">
        <p14:creationId xmlns:p14="http://schemas.microsoft.com/office/powerpoint/2010/main" val="3264050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1102425" y="2119738"/>
            <a:ext cx="3928500" cy="1446600"/>
          </a:xfrm>
          <a:prstGeom prst="rect">
            <a:avLst/>
          </a:prstGeom>
        </p:spPr>
        <p:txBody>
          <a:bodyPr spcFirstLastPara="1" wrap="square" lIns="91425" tIns="91425" rIns="91425" bIns="91425" anchor="b" anchorCtr="0">
            <a:noAutofit/>
          </a:bodyPr>
          <a:lstStyle/>
          <a:p>
            <a:r>
              <a:rPr lang="ro-RO" dirty="0"/>
              <a:t>Problema Factorizării</a:t>
            </a:r>
            <a:endParaRPr dirty="0"/>
          </a:p>
        </p:txBody>
      </p:sp>
      <p:sp>
        <p:nvSpPr>
          <p:cNvPr id="263" name="Google Shape;263;p39"/>
          <p:cNvSpPr txBox="1">
            <a:spLocks noGrp="1"/>
          </p:cNvSpPr>
          <p:nvPr>
            <p:ph type="title" idx="2"/>
          </p:nvPr>
        </p:nvSpPr>
        <p:spPr>
          <a:xfrm>
            <a:off x="2240625" y="1280038"/>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lang="ro-RO"/>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3"/>
          <p:cNvSpPr txBox="1">
            <a:spLocks noGrp="1"/>
          </p:cNvSpPr>
          <p:nvPr>
            <p:ph type="title"/>
          </p:nvPr>
        </p:nvSpPr>
        <p:spPr>
          <a:xfrm>
            <a:off x="720000" y="345239"/>
            <a:ext cx="7704000" cy="572700"/>
          </a:xfrm>
          <a:prstGeom prst="rect">
            <a:avLst/>
          </a:prstGeom>
        </p:spPr>
        <p:txBody>
          <a:bodyPr spcFirstLastPara="1" wrap="square" lIns="91425" tIns="91425" rIns="91425" bIns="91425" anchor="t" anchorCtr="0">
            <a:noAutofit/>
          </a:bodyPr>
          <a:lstStyle/>
          <a:p>
            <a:r>
              <a:rPr lang="ro-RO" dirty="0"/>
              <a:t>Problema Factorizării</a:t>
            </a:r>
            <a:endParaRPr dirty="0" err="1"/>
          </a:p>
        </p:txBody>
      </p:sp>
      <p:sp>
        <p:nvSpPr>
          <p:cNvPr id="3" name="Subtitlu 2">
            <a:extLst>
              <a:ext uri="{FF2B5EF4-FFF2-40B4-BE49-F238E27FC236}">
                <a16:creationId xmlns:a16="http://schemas.microsoft.com/office/drawing/2014/main" id="{3F3C1C4E-6EA5-A909-5F7C-80CCD2F50407}"/>
              </a:ext>
            </a:extLst>
          </p:cNvPr>
          <p:cNvSpPr>
            <a:spLocks noGrp="1"/>
          </p:cNvSpPr>
          <p:nvPr>
            <p:ph type="subTitle" idx="1"/>
          </p:nvPr>
        </p:nvSpPr>
        <p:spPr>
          <a:xfrm>
            <a:off x="484054" y="1071467"/>
            <a:ext cx="8244085" cy="3954642"/>
          </a:xfrm>
        </p:spPr>
        <p:txBody>
          <a:bodyPr/>
          <a:lstStyle/>
          <a:p>
            <a:pPr algn="l">
              <a:lnSpc>
                <a:spcPct val="114999"/>
              </a:lnSpc>
            </a:pPr>
            <a:br>
              <a:rPr lang="en-US" sz="2000" dirty="0">
                <a:latin typeface="Coda"/>
              </a:rPr>
            </a:br>
            <a:r>
              <a:rPr lang="ro-RO" sz="2000" dirty="0">
                <a:solidFill>
                  <a:srgbClr val="ECECEC"/>
                </a:solidFill>
                <a:latin typeface="Coda"/>
              </a:rPr>
              <a:t> Factorizarea unui număr este procesul de descompunere a acestuia în factori primi. Este o problemă importanta în criptografie, în special în contextul algoritmilor criptografici, de exemplu RSA. </a:t>
            </a:r>
            <a:endParaRPr lang="ro-RO" sz="2000" dirty="0">
              <a:solidFill>
                <a:srgbClr val="FFFFE9"/>
              </a:solidFill>
              <a:latin typeface="Coda"/>
            </a:endParaRPr>
          </a:p>
          <a:p>
            <a:pPr algn="l">
              <a:lnSpc>
                <a:spcPct val="114999"/>
              </a:lnSpc>
            </a:pPr>
            <a:r>
              <a:rPr lang="ro-RO" sz="2000" dirty="0">
                <a:solidFill>
                  <a:srgbClr val="ECECEC"/>
                </a:solidFill>
                <a:latin typeface="Coda"/>
              </a:rPr>
              <a:t>    </a:t>
            </a:r>
          </a:p>
          <a:p>
            <a:pPr algn="l">
              <a:lnSpc>
                <a:spcPct val="114999"/>
              </a:lnSpc>
            </a:pPr>
            <a:r>
              <a:rPr lang="ro-RO" sz="2000" dirty="0">
                <a:solidFill>
                  <a:srgbClr val="ECECEC"/>
                </a:solidFill>
                <a:latin typeface="Coda"/>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a:t>Aplicabilitate</a:t>
            </a:r>
          </a:p>
        </p:txBody>
      </p:sp>
      <p:sp>
        <p:nvSpPr>
          <p:cNvPr id="7" name="Subtitlu 6">
            <a:extLst>
              <a:ext uri="{FF2B5EF4-FFF2-40B4-BE49-F238E27FC236}">
                <a16:creationId xmlns:a16="http://schemas.microsoft.com/office/drawing/2014/main" id="{A8552F2E-5DC6-7FDD-6356-DDB4AAE4D0BC}"/>
              </a:ext>
            </a:extLst>
          </p:cNvPr>
          <p:cNvSpPr>
            <a:spLocks noGrp="1"/>
          </p:cNvSpPr>
          <p:nvPr>
            <p:ph type="subTitle" idx="2"/>
          </p:nvPr>
        </p:nvSpPr>
        <p:spPr>
          <a:xfrm>
            <a:off x="716943" y="1279970"/>
            <a:ext cx="7710113" cy="3518756"/>
          </a:xfrm>
        </p:spPr>
        <p:txBody>
          <a:bodyPr/>
          <a:lstStyle/>
          <a:p>
            <a:pPr algn="l">
              <a:lnSpc>
                <a:spcPct val="114999"/>
              </a:lnSpc>
            </a:pPr>
            <a:r>
              <a:rPr lang="ro-RO" sz="2000" dirty="0">
                <a:solidFill>
                  <a:srgbClr val="ECECEC"/>
                </a:solidFill>
                <a:latin typeface="Coda"/>
              </a:rPr>
              <a:t>     Criptografia cu cheie publică, cum ar fi algoritmul RSA, se bazează pe dificultatea factorizării unui produs de două numere prime mari. Mai exact, în RSA, se generează o cheie publica și o cheie privată pe baza a două numere prime mari, iar factorizarea acestor numere trebuie să fie dificila pentru a proteja securitatea sistemului. </a:t>
            </a:r>
            <a:endParaRPr lang="ro-RO"/>
          </a:p>
          <a:p>
            <a:pPr algn="l">
              <a:lnSpc>
                <a:spcPct val="114999"/>
              </a:lnSpc>
            </a:pPr>
            <a:r>
              <a:rPr lang="ro-RO" sz="2000" dirty="0">
                <a:solidFill>
                  <a:srgbClr val="ECECEC"/>
                </a:solidFill>
                <a:latin typeface="Coda"/>
              </a:rPr>
              <a:t>   Dacă un atacator ar putea factoriza numerele, ar putea compromite securitatea mesajelor criptate.</a:t>
            </a:r>
            <a:endParaRPr lang="ro-RO"/>
          </a:p>
          <a:p>
            <a:pPr algn="l">
              <a:lnSpc>
                <a:spcPct val="114999"/>
              </a:lnSpc>
            </a:pPr>
            <a:endParaRPr lang="ro-RO" sz="2000">
              <a:solidFill>
                <a:srgbClr val="ECECEC"/>
              </a:solidFill>
              <a:latin typeface="Coda"/>
            </a:endParaRPr>
          </a:p>
        </p:txBody>
      </p:sp>
    </p:spTree>
  </p:cSld>
  <p:clrMapOvr>
    <a:masterClrMapping/>
  </p:clrMapOvr>
</p:sld>
</file>

<file path=ppt/theme/theme1.xml><?xml version="1.0" encoding="utf-8"?>
<a:theme xmlns:a="http://schemas.openxmlformats.org/drawingml/2006/main" name="Quantum Computing Major for College by Slidesgo">
  <a:themeElements>
    <a:clrScheme name="Simple Light">
      <a:dk1>
        <a:srgbClr val="FFFFE9"/>
      </a:dk1>
      <a:lt1>
        <a:srgbClr val="000000"/>
      </a:lt1>
      <a:dk2>
        <a:srgbClr val="D1E6F3"/>
      </a:dk2>
      <a:lt2>
        <a:srgbClr val="E6FFE6"/>
      </a:lt2>
      <a:accent1>
        <a:srgbClr val="BAC8D3"/>
      </a:accent1>
      <a:accent2>
        <a:srgbClr val="FFFFFF"/>
      </a:accent2>
      <a:accent3>
        <a:srgbClr val="FFFFFF"/>
      </a:accent3>
      <a:accent4>
        <a:srgbClr val="FFFFFF"/>
      </a:accent4>
      <a:accent5>
        <a:srgbClr val="FFFFFF"/>
      </a:accent5>
      <a:accent6>
        <a:srgbClr val="FFFFFF"/>
      </a:accent6>
      <a:hlink>
        <a:srgbClr val="FFFF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TotalTime>
  <Words>2473</Words>
  <Application>Microsoft Office PowerPoint</Application>
  <PresentationFormat>On-screen Show (16:9)</PresentationFormat>
  <Paragraphs>120</Paragraphs>
  <Slides>28</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Nunito Light</vt:lpstr>
      <vt:lpstr>Coda</vt:lpstr>
      <vt:lpstr>Arial</vt:lpstr>
      <vt:lpstr>Assistant</vt:lpstr>
      <vt:lpstr>Anaheim</vt:lpstr>
      <vt:lpstr>Cambria Math</vt:lpstr>
      <vt:lpstr>Lato Light</vt:lpstr>
      <vt:lpstr>Quantum Computing Major for College by Slidesgo</vt:lpstr>
      <vt:lpstr>Calcul Cuantic  Factorizarea cuantică folosind algoritmul lui Shor</vt:lpstr>
      <vt:lpstr>Cuprins</vt:lpstr>
      <vt:lpstr>Introducere în calculul cuantic</vt:lpstr>
      <vt:lpstr>Calculul Cuantic</vt:lpstr>
      <vt:lpstr>Ce face calculatoarele cuantice să fie speciale?</vt:lpstr>
      <vt:lpstr>Qubitul – magia din spatele calculatorului cuantic</vt:lpstr>
      <vt:lpstr>Problema Factorizării</vt:lpstr>
      <vt:lpstr>Problema Factorizării</vt:lpstr>
      <vt:lpstr>Aplicabilitate</vt:lpstr>
      <vt:lpstr>PowerPoint Presentation</vt:lpstr>
      <vt:lpstr> Rezultatul rezolvării problemei factorizării   Reușirea demonstrării că problema factorizării poate fi rezolvată în timp polinomial ar duce la un colaps criptografic. Majoritatea instituțiilor se folosesc de factorizare pentru a cripta date esențiale (de exemplu băncile, instituțiile statului). Reușirea factorizării unui număr foarte mare în timp polinomial ar duce la distrugerea sistemelor criptografice clasice și la dezvăluirea anumitor informații private.</vt:lpstr>
      <vt:lpstr>Algoritmul lui Shor</vt:lpstr>
      <vt:lpstr>Utilizare și Scop</vt:lpstr>
      <vt:lpstr>Algoritmul</vt:lpstr>
      <vt:lpstr>Partea Clasică(Classical reduction)</vt:lpstr>
      <vt:lpstr>a^r≡1 mod N</vt:lpstr>
      <vt:lpstr>Partea Cuantică(Quantum order-finding subroutine)</vt:lpstr>
      <vt:lpstr>Exponențierea Modulară Cuantică</vt:lpstr>
      <vt:lpstr>Transformata Fourier Cuantică</vt:lpstr>
      <vt:lpstr>PowerPoint Presentation</vt:lpstr>
      <vt:lpstr>Limitari ale Algoritmului lui Shor</vt:lpstr>
      <vt:lpstr>PowerPoint Presentation</vt:lpstr>
      <vt:lpstr>PowerPoint Presentation</vt:lpstr>
      <vt:lpstr>PowerPoint Presentation</vt:lpstr>
      <vt:lpstr>PowerPoint Presentation</vt:lpstr>
      <vt:lpstr>PowerPoint Presentation</vt:lpstr>
      <vt:lpstr>Resurse</vt:lpstr>
      <vt:lpstr>Resurse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Computing Major for College</dc:title>
  <cp:lastModifiedBy>Nicolae Mihăilă</cp:lastModifiedBy>
  <cp:revision>16</cp:revision>
  <dcterms:modified xsi:type="dcterms:W3CDTF">2024-04-08T10:35:38Z</dcterms:modified>
</cp:coreProperties>
</file>